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 id="214748366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Lst>
  <p:sldSz cy="6858000" cx="9144000"/>
  <p:notesSz cx="6858000" cy="9144000"/>
  <p:embeddedFontLst>
    <p:embeddedFont>
      <p:font typeface="Roboto"/>
      <p:regular r:id="rId133"/>
      <p:bold r:id="rId134"/>
      <p:italic r:id="rId135"/>
      <p:boldItalic r:id="rId136"/>
    </p:embeddedFont>
    <p:embeddedFont>
      <p:font typeface="Constantia"/>
      <p:regular r:id="rId137"/>
      <p:bold r:id="rId138"/>
      <p:italic r:id="rId139"/>
      <p:boldItalic r:id="rId140"/>
    </p:embeddedFont>
    <p:embeddedFont>
      <p:font typeface="Book Antiqua"/>
      <p:regular r:id="rId141"/>
      <p:bold r:id="rId142"/>
      <p:italic r:id="rId143"/>
      <p:boldItalic r:id="rId144"/>
    </p:embeddedFont>
    <p:embeddedFont>
      <p:font typeface="Helvetica Neue"/>
      <p:regular r:id="rId145"/>
      <p:bold r:id="rId146"/>
      <p:italic r:id="rId147"/>
      <p:boldItalic r:id="rId1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DF493E1-E75C-4393-B63E-DE924BFAD746}">
  <a:tblStyle styleId="{3DF493E1-E75C-4393-B63E-DE924BFAD74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7" Type="http://schemas.openxmlformats.org/officeDocument/2006/relationships/slide" Target="slides/slide100.xml"/><Relationship Id="rId106" Type="http://schemas.openxmlformats.org/officeDocument/2006/relationships/slide" Target="slides/slide99.xml"/><Relationship Id="rId105" Type="http://schemas.openxmlformats.org/officeDocument/2006/relationships/slide" Target="slides/slide98.xml"/><Relationship Id="rId104" Type="http://schemas.openxmlformats.org/officeDocument/2006/relationships/slide" Target="slides/slide97.xml"/><Relationship Id="rId109" Type="http://schemas.openxmlformats.org/officeDocument/2006/relationships/slide" Target="slides/slide102.xml"/><Relationship Id="rId108" Type="http://schemas.openxmlformats.org/officeDocument/2006/relationships/slide" Target="slides/slide101.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slide" Target="slides/slide96.xml"/><Relationship Id="rId102" Type="http://schemas.openxmlformats.org/officeDocument/2006/relationships/slide" Target="slides/slide95.xml"/><Relationship Id="rId101" Type="http://schemas.openxmlformats.org/officeDocument/2006/relationships/slide" Target="slides/slide94.xml"/><Relationship Id="rId100" Type="http://schemas.openxmlformats.org/officeDocument/2006/relationships/slide" Target="slides/slide93.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29" Type="http://schemas.openxmlformats.org/officeDocument/2006/relationships/slide" Target="slides/slide122.xml"/><Relationship Id="rId128" Type="http://schemas.openxmlformats.org/officeDocument/2006/relationships/slide" Target="slides/slide121.xml"/><Relationship Id="rId127" Type="http://schemas.openxmlformats.org/officeDocument/2006/relationships/slide" Target="slides/slide120.xml"/><Relationship Id="rId126" Type="http://schemas.openxmlformats.org/officeDocument/2006/relationships/slide" Target="slides/slide119.xml"/><Relationship Id="rId26" Type="http://schemas.openxmlformats.org/officeDocument/2006/relationships/slide" Target="slides/slide19.xml"/><Relationship Id="rId121" Type="http://schemas.openxmlformats.org/officeDocument/2006/relationships/slide" Target="slides/slide114.xml"/><Relationship Id="rId25" Type="http://schemas.openxmlformats.org/officeDocument/2006/relationships/slide" Target="slides/slide18.xml"/><Relationship Id="rId120" Type="http://schemas.openxmlformats.org/officeDocument/2006/relationships/slide" Target="slides/slide113.xml"/><Relationship Id="rId28" Type="http://schemas.openxmlformats.org/officeDocument/2006/relationships/slide" Target="slides/slide21.xml"/><Relationship Id="rId27" Type="http://schemas.openxmlformats.org/officeDocument/2006/relationships/slide" Target="slides/slide20.xml"/><Relationship Id="rId125" Type="http://schemas.openxmlformats.org/officeDocument/2006/relationships/slide" Target="slides/slide118.xml"/><Relationship Id="rId29" Type="http://schemas.openxmlformats.org/officeDocument/2006/relationships/slide" Target="slides/slide22.xml"/><Relationship Id="rId124" Type="http://schemas.openxmlformats.org/officeDocument/2006/relationships/slide" Target="slides/slide117.xml"/><Relationship Id="rId123" Type="http://schemas.openxmlformats.org/officeDocument/2006/relationships/slide" Target="slides/slide116.xml"/><Relationship Id="rId122" Type="http://schemas.openxmlformats.org/officeDocument/2006/relationships/slide" Target="slides/slide115.xml"/><Relationship Id="rId95" Type="http://schemas.openxmlformats.org/officeDocument/2006/relationships/slide" Target="slides/slide88.xml"/><Relationship Id="rId94" Type="http://schemas.openxmlformats.org/officeDocument/2006/relationships/slide" Target="slides/slide87.xml"/><Relationship Id="rId97" Type="http://schemas.openxmlformats.org/officeDocument/2006/relationships/slide" Target="slides/slide90.xml"/><Relationship Id="rId96" Type="http://schemas.openxmlformats.org/officeDocument/2006/relationships/slide" Target="slides/slide89.xml"/><Relationship Id="rId11" Type="http://schemas.openxmlformats.org/officeDocument/2006/relationships/slide" Target="slides/slide4.xml"/><Relationship Id="rId99" Type="http://schemas.openxmlformats.org/officeDocument/2006/relationships/slide" Target="slides/slide92.xml"/><Relationship Id="rId10" Type="http://schemas.openxmlformats.org/officeDocument/2006/relationships/slide" Target="slides/slide3.xml"/><Relationship Id="rId98" Type="http://schemas.openxmlformats.org/officeDocument/2006/relationships/slide" Target="slides/slide91.xml"/><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slide" Target="slides/slide84.xml"/><Relationship Id="rId90" Type="http://schemas.openxmlformats.org/officeDocument/2006/relationships/slide" Target="slides/slide83.xml"/><Relationship Id="rId93" Type="http://schemas.openxmlformats.org/officeDocument/2006/relationships/slide" Target="slides/slide86.xml"/><Relationship Id="rId92" Type="http://schemas.openxmlformats.org/officeDocument/2006/relationships/slide" Target="slides/slide85.xml"/><Relationship Id="rId118" Type="http://schemas.openxmlformats.org/officeDocument/2006/relationships/slide" Target="slides/slide111.xml"/><Relationship Id="rId117" Type="http://schemas.openxmlformats.org/officeDocument/2006/relationships/slide" Target="slides/slide110.xml"/><Relationship Id="rId116" Type="http://schemas.openxmlformats.org/officeDocument/2006/relationships/slide" Target="slides/slide109.xml"/><Relationship Id="rId115" Type="http://schemas.openxmlformats.org/officeDocument/2006/relationships/slide" Target="slides/slide108.xml"/><Relationship Id="rId119" Type="http://schemas.openxmlformats.org/officeDocument/2006/relationships/slide" Target="slides/slide112.xml"/><Relationship Id="rId15" Type="http://schemas.openxmlformats.org/officeDocument/2006/relationships/slide" Target="slides/slide8.xml"/><Relationship Id="rId110" Type="http://schemas.openxmlformats.org/officeDocument/2006/relationships/slide" Target="slides/slide103.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14" Type="http://schemas.openxmlformats.org/officeDocument/2006/relationships/slide" Target="slides/slide107.xml"/><Relationship Id="rId18" Type="http://schemas.openxmlformats.org/officeDocument/2006/relationships/slide" Target="slides/slide11.xml"/><Relationship Id="rId113" Type="http://schemas.openxmlformats.org/officeDocument/2006/relationships/slide" Target="slides/slide106.xml"/><Relationship Id="rId112" Type="http://schemas.openxmlformats.org/officeDocument/2006/relationships/slide" Target="slides/slide105.xml"/><Relationship Id="rId111" Type="http://schemas.openxmlformats.org/officeDocument/2006/relationships/slide" Target="slides/slide104.xml"/><Relationship Id="rId84" Type="http://schemas.openxmlformats.org/officeDocument/2006/relationships/slide" Target="slides/slide77.xml"/><Relationship Id="rId83" Type="http://schemas.openxmlformats.org/officeDocument/2006/relationships/slide" Target="slides/slide76.xml"/><Relationship Id="rId86" Type="http://schemas.openxmlformats.org/officeDocument/2006/relationships/slide" Target="slides/slide79.xml"/><Relationship Id="rId85" Type="http://schemas.openxmlformats.org/officeDocument/2006/relationships/slide" Target="slides/slide78.xml"/><Relationship Id="rId88" Type="http://schemas.openxmlformats.org/officeDocument/2006/relationships/slide" Target="slides/slide81.xml"/><Relationship Id="rId87" Type="http://schemas.openxmlformats.org/officeDocument/2006/relationships/slide" Target="slides/slide80.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148" Type="http://schemas.openxmlformats.org/officeDocument/2006/relationships/font" Target="fonts/HelveticaNeue-boldItalic.fntdata"/><Relationship Id="rId9" Type="http://schemas.openxmlformats.org/officeDocument/2006/relationships/slide" Target="slides/slide2.xml"/><Relationship Id="rId143" Type="http://schemas.openxmlformats.org/officeDocument/2006/relationships/font" Target="fonts/BookAntiqua-italic.fntdata"/><Relationship Id="rId142" Type="http://schemas.openxmlformats.org/officeDocument/2006/relationships/font" Target="fonts/BookAntiqua-bold.fntdata"/><Relationship Id="rId141" Type="http://schemas.openxmlformats.org/officeDocument/2006/relationships/font" Target="fonts/BookAntiqua-regular.fntdata"/><Relationship Id="rId140" Type="http://schemas.openxmlformats.org/officeDocument/2006/relationships/font" Target="fonts/Constantia-boldItalic.fntdata"/><Relationship Id="rId5" Type="http://schemas.openxmlformats.org/officeDocument/2006/relationships/slideMaster" Target="slideMasters/slideMaster1.xml"/><Relationship Id="rId147" Type="http://schemas.openxmlformats.org/officeDocument/2006/relationships/font" Target="fonts/HelveticaNeue-italic.fntdata"/><Relationship Id="rId6" Type="http://schemas.openxmlformats.org/officeDocument/2006/relationships/slideMaster" Target="slideMasters/slideMaster2.xml"/><Relationship Id="rId146" Type="http://schemas.openxmlformats.org/officeDocument/2006/relationships/font" Target="fonts/HelveticaNeue-bold.fntdata"/><Relationship Id="rId7" Type="http://schemas.openxmlformats.org/officeDocument/2006/relationships/notesMaster" Target="notesMasters/notesMaster1.xml"/><Relationship Id="rId145" Type="http://schemas.openxmlformats.org/officeDocument/2006/relationships/font" Target="fonts/HelveticaNeue-regular.fntdata"/><Relationship Id="rId8" Type="http://schemas.openxmlformats.org/officeDocument/2006/relationships/slide" Target="slides/slide1.xml"/><Relationship Id="rId144" Type="http://schemas.openxmlformats.org/officeDocument/2006/relationships/font" Target="fonts/BookAntiqua-boldItalic.fntdata"/><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139" Type="http://schemas.openxmlformats.org/officeDocument/2006/relationships/font" Target="fonts/Constantia-italic.fntdata"/><Relationship Id="rId138" Type="http://schemas.openxmlformats.org/officeDocument/2006/relationships/font" Target="fonts/Constantia-bold.fntdata"/><Relationship Id="rId137" Type="http://schemas.openxmlformats.org/officeDocument/2006/relationships/font" Target="fonts/Constantia-regular.fntdata"/><Relationship Id="rId132" Type="http://schemas.openxmlformats.org/officeDocument/2006/relationships/slide" Target="slides/slide125.xml"/><Relationship Id="rId131" Type="http://schemas.openxmlformats.org/officeDocument/2006/relationships/slide" Target="slides/slide124.xml"/><Relationship Id="rId130" Type="http://schemas.openxmlformats.org/officeDocument/2006/relationships/slide" Target="slides/slide123.xml"/><Relationship Id="rId136" Type="http://schemas.openxmlformats.org/officeDocument/2006/relationships/font" Target="fonts/Roboto-boldItalic.fntdata"/><Relationship Id="rId135" Type="http://schemas.openxmlformats.org/officeDocument/2006/relationships/font" Target="fonts/Roboto-italic.fntdata"/><Relationship Id="rId134" Type="http://schemas.openxmlformats.org/officeDocument/2006/relationships/font" Target="fonts/Roboto-bold.fntdata"/><Relationship Id="rId133" Type="http://schemas.openxmlformats.org/officeDocument/2006/relationships/font" Target="fonts/Roboto-regular.fntdata"/><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14" name="Google Shape;114;p1:notes"/>
          <p:cNvSpPr txBox="1"/>
          <p:nvPr>
            <p:ph idx="3"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Patriot Security EOC                                     Personnel With Security Duties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7c6ba1019f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7c6ba1019f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g27c6ba1019f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1:notes"/>
          <p:cNvSpPr txBox="1"/>
          <p:nvPr>
            <p:ph idx="3"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Patriot Security EOC                                     Personnel With Security Duties</a:t>
            </a:r>
            <a:endParaRPr/>
          </a:p>
        </p:txBody>
      </p:sp>
      <p:sp>
        <p:nvSpPr>
          <p:cNvPr id="194" name="Google Shape;194;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7c6ba1019f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7c6ba1019f_0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g27c6ba1019f_0_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 name="Google Shape;250;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7c6ba1019f_0_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7c6ba1019f_0_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g27c6ba1019f_0_1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71ee32ce5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71ee32ce51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g271ee32ce51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World Trade Center Bombing in 1993</a:t>
            </a:r>
            <a:endParaRPr/>
          </a:p>
        </p:txBody>
      </p:sp>
      <p:sp>
        <p:nvSpPr>
          <p:cNvPr id="306" name="Google Shape;306;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07" name="Google Shape;307;p23:notes"/>
          <p:cNvSpPr txBox="1"/>
          <p:nvPr>
            <p:ph idx="3"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Patriot Security EOC                                     Personnel With Security Duties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71ee32ce51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271ee32ce51_0_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g271ee32ce51_0_1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71ee32ce51_0_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71ee32ce51_0_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g271ee32ce51_0_2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71ee32ce51_0_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g271ee32ce51_0_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7c6ba1019f_0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7c6ba1019f_0_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6" name="Google Shape;426;g27c6ba1019f_0_2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3" name="Google Shape;433;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27c6ba1019f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27c6ba1019f_0_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g27c6ba1019f_0_3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71ee32ce51_0_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271ee32ce51_0_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5" name="Google Shape;515;g271ee32ce51_0_3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2" name="Google Shape;522;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1" name="Google Shape;551;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271ee32ce51_0_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271ee32ce51_0_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0" name="Google Shape;560;g271ee32ce51_0_4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27c6ba1019f_0_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27c6ba1019f_0_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8" name="Google Shape;578;g27c6ba1019f_0_3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5" name="Google Shape;585;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7c6ba1019f_0_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27c6ba1019f_0_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g27c6ba1019f_0_4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27c6ba1019f_0_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27c6ba1019f_0_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g27c6ba1019f_0_5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27c6ba1019f_0_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27c6ba1019f_0_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g27c6ba1019f_0_6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27c6ba1019f_0_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27c6ba1019f_0_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g27c6ba1019f_0_6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5" name="Google Shape;655;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3" name="Google Shape;663;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9" name="Google Shape;679;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27c6ba1019f_0_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27c6ba1019f_0_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8" name="Google Shape;688;g27c6ba1019f_0_7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5" name="Google Shape;695;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3" name="Google Shape;703;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27c6ba1019f_0_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27c6ba1019f_0_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0" name="Google Shape;710;g27c6ba1019f_0_8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7" name="Google Shape;717;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4" name="Google Shape;724;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1" name="Google Shape;731;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9" name="Google Shape;739;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5" name="Google Shape;745;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4" name="Google Shape;754;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3" name="Google Shape;763;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2" name="Google Shape;772;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1" name="Google Shape;781;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0" name="Google Shape;790;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9" name="Google Shape;799;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8" name="Google Shape;808;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7" name="Google Shape;817;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6" name="Google Shape;826;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2dfb21f7dcd_0_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2dfb21f7dcd_0_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6" name="Google Shape;836;g2dfb21f7dcd_0_3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2" name="Google Shape;842;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1" name="Google Shape;851;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0" name="Google Shape;860;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9" name="Google Shape;869;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7" name="Google Shape;877;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4" name="Google Shape;884;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1" name="Google Shape;891;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5" name="Google Shape;905;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p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1" name="Google Shape;911;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p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8" name="Google Shape;918;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p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5" name="Google Shape;925;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p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2" name="Google Shape;932;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p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9" name="Google Shape;939;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p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6" name="Google Shape;946;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p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0" name="Google Shape;960;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7" name="Google Shape;967;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4" name="Google Shape;974;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p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1" name="Google Shape;981;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8" name="Google Shape;988;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p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5" name="Google Shape;995;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1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2" name="Google Shape;1002;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p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9" name="Google Shape;1009;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p1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6" name="Google Shape;1016;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p10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3" name="Google Shape;1023;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1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0" name="Google Shape;1030;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p1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7" name="Google Shape;1037;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1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4" name="Google Shape;1044;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p1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1" name="Google Shape;1051;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p1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8" name="Google Shape;1058;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p10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5" name="Google Shape;1065;p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439FD7"/>
            </a:gs>
            <a:gs pos="25000">
              <a:srgbClr val="4397CA"/>
            </a:gs>
            <a:gs pos="100000">
              <a:srgbClr val="00466A"/>
            </a:gs>
          </a:gsLst>
          <a:path path="circle">
            <a:fillToRect b="50%" l="50%" r="50%" t="50%"/>
          </a:path>
          <a:tileRect/>
        </a:gradFill>
      </p:bgPr>
    </p:bg>
    <p:spTree>
      <p:nvGrpSpPr>
        <p:cNvPr id="20" name="Shape 20"/>
        <p:cNvGrpSpPr/>
        <p:nvPr/>
      </p:nvGrpSpPr>
      <p:grpSpPr>
        <a:xfrm>
          <a:off x="0" y="0"/>
          <a:ext cx="0" cy="0"/>
          <a:chOff x="0" y="0"/>
          <a:chExt cx="0" cy="0"/>
        </a:xfrm>
      </p:grpSpPr>
      <p:sp>
        <p:nvSpPr>
          <p:cNvPr id="21" name="Google Shape;21;p2"/>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lvl1pPr lvl="0" algn="r">
              <a:spcBef>
                <a:spcPts val="0"/>
              </a:spcBef>
              <a:spcAft>
                <a:spcPts val="0"/>
              </a:spcAft>
              <a:buClr>
                <a:srgbClr val="4CE0EA"/>
              </a:buClr>
              <a:buSzPts val="5600"/>
              <a:buFont typeface="Calibri"/>
              <a:buNone/>
              <a:defRPr b="1" sz="5600">
                <a:solidFill>
                  <a:srgbClr val="4CE0EA"/>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lvl1pPr lvl="0" marR="45720" algn="r">
              <a:spcBef>
                <a:spcPts val="520"/>
              </a:spcBef>
              <a:spcAft>
                <a:spcPts val="0"/>
              </a:spcAft>
              <a:buSzPts val="2470"/>
              <a:buNone/>
              <a:defRPr>
                <a:solidFill>
                  <a:schemeClr val="lt1"/>
                </a:solidFill>
              </a:defRPr>
            </a:lvl1pPr>
            <a:lvl2pPr lvl="1" algn="ctr">
              <a:spcBef>
                <a:spcPts val="360"/>
              </a:spcBef>
              <a:spcAft>
                <a:spcPts val="0"/>
              </a:spcAft>
              <a:buSzPts val="1530"/>
              <a:buNone/>
              <a:defRPr/>
            </a:lvl2pPr>
            <a:lvl3pPr lvl="2" algn="ctr">
              <a:spcBef>
                <a:spcPts val="360"/>
              </a:spcBef>
              <a:spcAft>
                <a:spcPts val="0"/>
              </a:spcAft>
              <a:buSzPts val="1260"/>
              <a:buNone/>
              <a:defRPr/>
            </a:lvl3pPr>
            <a:lvl4pPr lvl="3" algn="ctr">
              <a:spcBef>
                <a:spcPts val="360"/>
              </a:spcBef>
              <a:spcAft>
                <a:spcPts val="0"/>
              </a:spcAft>
              <a:buSzPts val="1170"/>
              <a:buNone/>
              <a:defRPr/>
            </a:lvl4pPr>
            <a:lvl5pPr lvl="4" algn="ctr">
              <a:spcBef>
                <a:spcPts val="360"/>
              </a:spcBef>
              <a:spcAft>
                <a:spcPts val="0"/>
              </a:spcAft>
              <a:buSzPts val="1170"/>
              <a:buNone/>
              <a:defRPr/>
            </a:lvl5pPr>
            <a:lvl6pPr lvl="5" algn="ctr">
              <a:spcBef>
                <a:spcPts val="360"/>
              </a:spcBef>
              <a:spcAft>
                <a:spcPts val="0"/>
              </a:spcAft>
              <a:buSzPts val="1440"/>
              <a:buNone/>
              <a:defRPr/>
            </a:lvl6pPr>
            <a:lvl7pPr lvl="6" algn="ctr">
              <a:spcBef>
                <a:spcPts val="360"/>
              </a:spcBef>
              <a:spcAft>
                <a:spcPts val="0"/>
              </a:spcAft>
              <a:buSzPts val="144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23" name="Google Shape;23;p2"/>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 name="Shape 37"/>
        <p:cNvGrpSpPr/>
        <p:nvPr/>
      </p:nvGrpSpPr>
      <p:grpSpPr>
        <a:xfrm>
          <a:off x="0" y="0"/>
          <a:ext cx="0" cy="0"/>
          <a:chOff x="0" y="0"/>
          <a:chExt cx="0" cy="0"/>
        </a:xfrm>
      </p:grpSpPr>
      <p:sp>
        <p:nvSpPr>
          <p:cNvPr id="38" name="Google Shape;38;p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5"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0" name="Google Shape;40;p4"/>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4"/>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 name="Shape 43"/>
        <p:cNvGrpSpPr/>
        <p:nvPr/>
      </p:nvGrpSpPr>
      <p:grpSpPr>
        <a:xfrm>
          <a:off x="0" y="0"/>
          <a:ext cx="0" cy="0"/>
          <a:chOff x="0" y="0"/>
          <a:chExt cx="0" cy="0"/>
        </a:xfrm>
      </p:grpSpPr>
      <p:sp>
        <p:nvSpPr>
          <p:cNvPr id="44" name="Google Shape;44;p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5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
          <p:cNvSpPr txBox="1"/>
          <p:nvPr>
            <p:ph idx="1" type="body"/>
          </p:nvPr>
        </p:nvSpPr>
        <p:spPr>
          <a:xfrm>
            <a:off x="457200" y="1855248"/>
            <a:ext cx="4040188" cy="659352"/>
          </a:xfrm>
          <a:prstGeom prst="rect">
            <a:avLst/>
          </a:prstGeom>
          <a:noFill/>
          <a:ln>
            <a:noFill/>
          </a:ln>
        </p:spPr>
        <p:txBody>
          <a:bodyPr anchorCtr="0" anchor="ctr" bIns="0" lIns="45700" spcFirstLastPara="1" rIns="45700" wrap="square" tIns="0">
            <a:noAutofit/>
          </a:bodyPr>
          <a:lstStyle>
            <a:lvl1pPr indent="-228600" lvl="0" marL="457200" algn="l">
              <a:spcBef>
                <a:spcPts val="480"/>
              </a:spcBef>
              <a:spcAft>
                <a:spcPts val="0"/>
              </a:spcAft>
              <a:buSzPts val="2280"/>
              <a:buNone/>
              <a:defRPr b="1" sz="2400" cap="none">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040"/>
              <a:buNone/>
              <a:defRPr b="1" sz="1600"/>
            </a:lvl4pPr>
            <a:lvl5pPr indent="-228600" lvl="4" marL="2286000" algn="l">
              <a:spcBef>
                <a:spcPts val="320"/>
              </a:spcBef>
              <a:spcAft>
                <a:spcPts val="0"/>
              </a:spcAft>
              <a:buSzPts val="1040"/>
              <a:buNone/>
              <a:defRPr b="1" sz="1600"/>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6" name="Google Shape;46;p5"/>
          <p:cNvSpPr txBox="1"/>
          <p:nvPr>
            <p:ph idx="2" type="body"/>
          </p:nvPr>
        </p:nvSpPr>
        <p:spPr>
          <a:xfrm>
            <a:off x="4645025" y="1859757"/>
            <a:ext cx="4041775" cy="654843"/>
          </a:xfrm>
          <a:prstGeom prst="rect">
            <a:avLst/>
          </a:prstGeom>
          <a:noFill/>
          <a:ln>
            <a:noFill/>
          </a:ln>
        </p:spPr>
        <p:txBody>
          <a:bodyPr anchorCtr="0" anchor="ctr" bIns="0" lIns="45700" spcFirstLastPara="1" rIns="45700" wrap="square" tIns="0">
            <a:normAutofit/>
          </a:bodyPr>
          <a:lstStyle>
            <a:lvl1pPr indent="-228600" lvl="0" marL="457200" algn="l">
              <a:spcBef>
                <a:spcPts val="480"/>
              </a:spcBef>
              <a:spcAft>
                <a:spcPts val="0"/>
              </a:spcAft>
              <a:buSzPts val="2280"/>
              <a:buNone/>
              <a:defRPr b="1" sz="2400" cap="none">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040"/>
              <a:buNone/>
              <a:defRPr b="1" sz="1600"/>
            </a:lvl4pPr>
            <a:lvl5pPr indent="-228600" lvl="4" marL="2286000" algn="l">
              <a:spcBef>
                <a:spcPts val="320"/>
              </a:spcBef>
              <a:spcAft>
                <a:spcPts val="0"/>
              </a:spcAft>
              <a:buSzPts val="1040"/>
              <a:buNone/>
              <a:defRPr b="1" sz="1600"/>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7" name="Google Shape;47;p5"/>
          <p:cNvSpPr txBox="1"/>
          <p:nvPr>
            <p:ph idx="3" type="body"/>
          </p:nvPr>
        </p:nvSpPr>
        <p:spPr>
          <a:xfrm>
            <a:off x="457200" y="2514600"/>
            <a:ext cx="4040188" cy="3845720"/>
          </a:xfrm>
          <a:prstGeom prst="rect">
            <a:avLst/>
          </a:prstGeom>
          <a:noFill/>
          <a:ln>
            <a:noFill/>
          </a:ln>
        </p:spPr>
        <p:txBody>
          <a:bodyPr anchorCtr="0" anchor="t" bIns="45700" lIns="91425" spcFirstLastPara="1" rIns="91425" wrap="square" tIns="0">
            <a:normAutofit/>
          </a:bodyPr>
          <a:lstStyle>
            <a:lvl1pPr indent="-361315" lvl="0" marL="457200" algn="l">
              <a:spcBef>
                <a:spcPts val="440"/>
              </a:spcBef>
              <a:spcAft>
                <a:spcPts val="0"/>
              </a:spcAft>
              <a:buSzPts val="2090"/>
              <a:buChar char="⚫"/>
              <a:defRPr sz="2200"/>
            </a:lvl1pPr>
            <a:lvl2pPr indent="-336550" lvl="1" marL="914400" algn="l">
              <a:spcBef>
                <a:spcPts val="400"/>
              </a:spcBef>
              <a:spcAft>
                <a:spcPts val="0"/>
              </a:spcAft>
              <a:buSzPts val="1700"/>
              <a:buChar char="⚫"/>
              <a:defRPr sz="2000"/>
            </a:lvl2pPr>
            <a:lvl3pPr indent="-308610" lvl="2" marL="1371600" algn="l">
              <a:spcBef>
                <a:spcPts val="360"/>
              </a:spcBef>
              <a:spcAft>
                <a:spcPts val="0"/>
              </a:spcAft>
              <a:buSzPts val="1260"/>
              <a:buChar char="⚫"/>
              <a:defRPr sz="1800"/>
            </a:lvl3pPr>
            <a:lvl4pPr indent="-294640" lvl="3" marL="1828800" algn="l">
              <a:spcBef>
                <a:spcPts val="320"/>
              </a:spcBef>
              <a:spcAft>
                <a:spcPts val="0"/>
              </a:spcAft>
              <a:buSzPts val="1040"/>
              <a:buChar char="⚫"/>
              <a:defRPr sz="1600"/>
            </a:lvl4pPr>
            <a:lvl5pPr indent="-294640" lvl="4" marL="2286000" algn="l">
              <a:spcBef>
                <a:spcPts val="320"/>
              </a:spcBef>
              <a:spcAft>
                <a:spcPts val="0"/>
              </a:spcAft>
              <a:buSzPts val="1040"/>
              <a:buChar char="⚫"/>
              <a:defRPr sz="1600"/>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8" name="Google Shape;48;p5"/>
          <p:cNvSpPr txBox="1"/>
          <p:nvPr>
            <p:ph idx="4" type="body"/>
          </p:nvPr>
        </p:nvSpPr>
        <p:spPr>
          <a:xfrm>
            <a:off x="4645025" y="2514600"/>
            <a:ext cx="4041775" cy="3845720"/>
          </a:xfrm>
          <a:prstGeom prst="rect">
            <a:avLst/>
          </a:prstGeom>
          <a:noFill/>
          <a:ln>
            <a:noFill/>
          </a:ln>
        </p:spPr>
        <p:txBody>
          <a:bodyPr anchorCtr="0" anchor="t" bIns="45700" lIns="91425" spcFirstLastPara="1" rIns="91425" wrap="square" tIns="0">
            <a:normAutofit/>
          </a:bodyPr>
          <a:lstStyle>
            <a:lvl1pPr indent="-361315" lvl="0" marL="457200" algn="l">
              <a:spcBef>
                <a:spcPts val="440"/>
              </a:spcBef>
              <a:spcAft>
                <a:spcPts val="0"/>
              </a:spcAft>
              <a:buSzPts val="2090"/>
              <a:buChar char="⚫"/>
              <a:defRPr sz="2200"/>
            </a:lvl1pPr>
            <a:lvl2pPr indent="-336550" lvl="1" marL="914400" algn="l">
              <a:spcBef>
                <a:spcPts val="400"/>
              </a:spcBef>
              <a:spcAft>
                <a:spcPts val="0"/>
              </a:spcAft>
              <a:buSzPts val="1700"/>
              <a:buChar char="⚫"/>
              <a:defRPr sz="2000"/>
            </a:lvl2pPr>
            <a:lvl3pPr indent="-308610" lvl="2" marL="1371600" algn="l">
              <a:spcBef>
                <a:spcPts val="360"/>
              </a:spcBef>
              <a:spcAft>
                <a:spcPts val="0"/>
              </a:spcAft>
              <a:buSzPts val="1260"/>
              <a:buChar char="⚫"/>
              <a:defRPr sz="1800"/>
            </a:lvl3pPr>
            <a:lvl4pPr indent="-294640" lvl="3" marL="1828800" algn="l">
              <a:spcBef>
                <a:spcPts val="320"/>
              </a:spcBef>
              <a:spcAft>
                <a:spcPts val="0"/>
              </a:spcAft>
              <a:buSzPts val="1040"/>
              <a:buChar char="⚫"/>
              <a:defRPr sz="1600"/>
            </a:lvl4pPr>
            <a:lvl5pPr indent="-294640" lvl="4" marL="2286000" algn="l">
              <a:spcBef>
                <a:spcPts val="320"/>
              </a:spcBef>
              <a:spcAft>
                <a:spcPts val="0"/>
              </a:spcAft>
              <a:buSzPts val="1040"/>
              <a:buChar char="⚫"/>
              <a:defRPr sz="1600"/>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9" name="Google Shape;49;p5"/>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5"/>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2" name="Shape 52"/>
        <p:cNvGrpSpPr/>
        <p:nvPr/>
      </p:nvGrpSpPr>
      <p:grpSpPr>
        <a:xfrm>
          <a:off x="0" y="0"/>
          <a:ext cx="0" cy="0"/>
          <a:chOff x="0" y="0"/>
          <a:chExt cx="0" cy="0"/>
        </a:xfrm>
      </p:grpSpPr>
      <p:sp>
        <p:nvSpPr>
          <p:cNvPr id="53" name="Google Shape;53;p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6"/>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lvl1pPr indent="-385445" lvl="0" marL="457200" algn="l">
              <a:spcBef>
                <a:spcPts val="520"/>
              </a:spcBef>
              <a:spcAft>
                <a:spcPts val="0"/>
              </a:spcAft>
              <a:buSzPts val="2470"/>
              <a:buChar char="⚫"/>
              <a:defRPr sz="2600"/>
            </a:lvl1pPr>
            <a:lvl2pPr indent="-358140" lvl="1" marL="914400" algn="l">
              <a:spcBef>
                <a:spcPts val="480"/>
              </a:spcBef>
              <a:spcAft>
                <a:spcPts val="0"/>
              </a:spcAft>
              <a:buSzPts val="2040"/>
              <a:buChar char="⚫"/>
              <a:defRPr sz="2400"/>
            </a:lvl2pPr>
            <a:lvl3pPr indent="-317500" lvl="2" marL="1371600" algn="l">
              <a:spcBef>
                <a:spcPts val="400"/>
              </a:spcBef>
              <a:spcAft>
                <a:spcPts val="0"/>
              </a:spcAft>
              <a:buSzPts val="1400"/>
              <a:buChar char="⚫"/>
              <a:defRPr sz="2000"/>
            </a:lvl3pPr>
            <a:lvl4pPr indent="-302895" lvl="3" marL="1828800" algn="l">
              <a:spcBef>
                <a:spcPts val="360"/>
              </a:spcBef>
              <a:spcAft>
                <a:spcPts val="0"/>
              </a:spcAft>
              <a:buSzPts val="1170"/>
              <a:buChar char="⚫"/>
              <a:defRPr sz="1800"/>
            </a:lvl4pPr>
            <a:lvl5pPr indent="-302895" lvl="4" marL="2286000" algn="l">
              <a:spcBef>
                <a:spcPts val="360"/>
              </a:spcBef>
              <a:spcAft>
                <a:spcPts val="0"/>
              </a:spcAft>
              <a:buSzPts val="1170"/>
              <a:buChar char="⚫"/>
              <a:defRPr sz="1800"/>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5" name="Google Shape;55;p6"/>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lvl1pPr indent="-385445" lvl="0" marL="457200" algn="l">
              <a:spcBef>
                <a:spcPts val="520"/>
              </a:spcBef>
              <a:spcAft>
                <a:spcPts val="0"/>
              </a:spcAft>
              <a:buSzPts val="2470"/>
              <a:buChar char="⚫"/>
              <a:defRPr sz="2600"/>
            </a:lvl1pPr>
            <a:lvl2pPr indent="-358140" lvl="1" marL="914400" algn="l">
              <a:spcBef>
                <a:spcPts val="480"/>
              </a:spcBef>
              <a:spcAft>
                <a:spcPts val="0"/>
              </a:spcAft>
              <a:buSzPts val="2040"/>
              <a:buChar char="⚫"/>
              <a:defRPr sz="2400"/>
            </a:lvl2pPr>
            <a:lvl3pPr indent="-317500" lvl="2" marL="1371600" algn="l">
              <a:spcBef>
                <a:spcPts val="400"/>
              </a:spcBef>
              <a:spcAft>
                <a:spcPts val="0"/>
              </a:spcAft>
              <a:buSzPts val="1400"/>
              <a:buChar char="⚫"/>
              <a:defRPr sz="2000"/>
            </a:lvl3pPr>
            <a:lvl4pPr indent="-302895" lvl="3" marL="1828800" algn="l">
              <a:spcBef>
                <a:spcPts val="360"/>
              </a:spcBef>
              <a:spcAft>
                <a:spcPts val="0"/>
              </a:spcAft>
              <a:buSzPts val="1170"/>
              <a:buChar char="⚫"/>
              <a:defRPr sz="1800"/>
            </a:lvl4pPr>
            <a:lvl5pPr indent="-302895" lvl="4" marL="2286000" algn="l">
              <a:spcBef>
                <a:spcPts val="360"/>
              </a:spcBef>
              <a:spcAft>
                <a:spcPts val="0"/>
              </a:spcAft>
              <a:buSzPts val="1170"/>
              <a:buChar char="⚫"/>
              <a:defRPr sz="1800"/>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6" name="Google Shape;56;p6"/>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sp>
        <p:nvSpPr>
          <p:cNvPr id="60" name="Google Shape;60;p7"/>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7"/>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439FD7"/>
            </a:gs>
            <a:gs pos="25000">
              <a:srgbClr val="4397CA"/>
            </a:gs>
            <a:gs pos="100000">
              <a:srgbClr val="00466A"/>
            </a:gs>
          </a:gsLst>
          <a:path path="circle">
            <a:fillToRect b="50%" l="50%" r="50%" t="50%"/>
          </a:path>
          <a:tileRect/>
        </a:gradFill>
      </p:bgPr>
    </p:bg>
    <p:spTree>
      <p:nvGrpSpPr>
        <p:cNvPr id="63" name="Shape 63"/>
        <p:cNvGrpSpPr/>
        <p:nvPr/>
      </p:nvGrpSpPr>
      <p:grpSpPr>
        <a:xfrm>
          <a:off x="0" y="0"/>
          <a:ext cx="0" cy="0"/>
          <a:chOff x="0" y="0"/>
          <a:chExt cx="0" cy="0"/>
        </a:xfrm>
      </p:grpSpPr>
      <p:sp>
        <p:nvSpPr>
          <p:cNvPr id="64" name="Google Shape;64;p8"/>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lvl1pPr lvl="0" algn="r">
              <a:spcBef>
                <a:spcPts val="0"/>
              </a:spcBef>
              <a:spcAft>
                <a:spcPts val="0"/>
              </a:spcAft>
              <a:buClr>
                <a:srgbClr val="4CE0EA"/>
              </a:buClr>
              <a:buSzPts val="5600"/>
              <a:buFont typeface="Calibri"/>
              <a:buNone/>
              <a:defRPr b="1" sz="5600">
                <a:solidFill>
                  <a:srgbClr val="4CE0EA"/>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8"/>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lvl1pPr lvl="0" marR="45720" algn="r">
              <a:spcBef>
                <a:spcPts val="520"/>
              </a:spcBef>
              <a:spcAft>
                <a:spcPts val="0"/>
              </a:spcAft>
              <a:buSzPts val="2470"/>
              <a:buNone/>
              <a:defRPr>
                <a:solidFill>
                  <a:schemeClr val="lt1"/>
                </a:solidFill>
              </a:defRPr>
            </a:lvl1pPr>
            <a:lvl2pPr lvl="1" algn="ctr">
              <a:spcBef>
                <a:spcPts val="360"/>
              </a:spcBef>
              <a:spcAft>
                <a:spcPts val="0"/>
              </a:spcAft>
              <a:buSzPts val="1530"/>
              <a:buNone/>
              <a:defRPr/>
            </a:lvl2pPr>
            <a:lvl3pPr lvl="2" algn="ctr">
              <a:spcBef>
                <a:spcPts val="360"/>
              </a:spcBef>
              <a:spcAft>
                <a:spcPts val="0"/>
              </a:spcAft>
              <a:buSzPts val="1260"/>
              <a:buNone/>
              <a:defRPr/>
            </a:lvl3pPr>
            <a:lvl4pPr lvl="3" algn="ctr">
              <a:spcBef>
                <a:spcPts val="360"/>
              </a:spcBef>
              <a:spcAft>
                <a:spcPts val="0"/>
              </a:spcAft>
              <a:buSzPts val="1170"/>
              <a:buNone/>
              <a:defRPr/>
            </a:lvl4pPr>
            <a:lvl5pPr lvl="4" algn="ctr">
              <a:spcBef>
                <a:spcPts val="360"/>
              </a:spcBef>
              <a:spcAft>
                <a:spcPts val="0"/>
              </a:spcAft>
              <a:buSzPts val="1170"/>
              <a:buNone/>
              <a:defRPr/>
            </a:lvl5pPr>
            <a:lvl6pPr lvl="5" algn="ctr">
              <a:spcBef>
                <a:spcPts val="360"/>
              </a:spcBef>
              <a:spcAft>
                <a:spcPts val="0"/>
              </a:spcAft>
              <a:buSzPts val="1440"/>
              <a:buNone/>
              <a:defRPr/>
            </a:lvl6pPr>
            <a:lvl7pPr lvl="6" algn="ctr">
              <a:spcBef>
                <a:spcPts val="360"/>
              </a:spcBef>
              <a:spcAft>
                <a:spcPts val="0"/>
              </a:spcAft>
              <a:buSzPts val="144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66" name="Google Shape;66;p8"/>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439FD7"/>
            </a:gs>
            <a:gs pos="25000">
              <a:srgbClr val="4397CA"/>
            </a:gs>
            <a:gs pos="100000">
              <a:srgbClr val="00466A"/>
            </a:gs>
          </a:gsLst>
          <a:path path="circle">
            <a:fillToRect b="50%" l="50%" r="50%" t="50%"/>
          </a:path>
          <a:tileRect/>
        </a:gradFill>
      </p:bgPr>
    </p:bg>
    <p:spTree>
      <p:nvGrpSpPr>
        <p:cNvPr id="69" name="Shape 69"/>
        <p:cNvGrpSpPr/>
        <p:nvPr/>
      </p:nvGrpSpPr>
      <p:grpSpPr>
        <a:xfrm>
          <a:off x="0" y="0"/>
          <a:ext cx="0" cy="0"/>
          <a:chOff x="0" y="0"/>
          <a:chExt cx="0" cy="0"/>
        </a:xfrm>
      </p:grpSpPr>
      <p:sp>
        <p:nvSpPr>
          <p:cNvPr id="70" name="Google Shape;70;p9"/>
          <p:cNvSpPr txBox="1"/>
          <p:nvPr>
            <p:ph type="title"/>
          </p:nvPr>
        </p:nvSpPr>
        <p:spPr>
          <a:xfrm>
            <a:off x="530352" y="1316736"/>
            <a:ext cx="7772400" cy="1362456"/>
          </a:xfrm>
          <a:prstGeom prst="rect">
            <a:avLst/>
          </a:prstGeom>
          <a:noFill/>
          <a:ln>
            <a:noFill/>
          </a:ln>
        </p:spPr>
        <p:txBody>
          <a:bodyPr anchorCtr="0" anchor="b" bIns="0" lIns="0" spcFirstLastPara="1" rIns="0" wrap="square" tIns="0">
            <a:noAutofit/>
          </a:bodyPr>
          <a:lstStyle>
            <a:lvl1pPr lvl="0" algn="l">
              <a:spcBef>
                <a:spcPts val="0"/>
              </a:spcBef>
              <a:spcAft>
                <a:spcPts val="0"/>
              </a:spcAft>
              <a:buClr>
                <a:srgbClr val="4AE3AC"/>
              </a:buClr>
              <a:buSzPts val="5600"/>
              <a:buFont typeface="Calibri"/>
              <a:buNone/>
              <a:defRPr b="1" sz="5600" cap="none">
                <a:solidFill>
                  <a:srgbClr val="4AE3AC"/>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9"/>
          <p:cNvSpPr txBox="1"/>
          <p:nvPr>
            <p:ph idx="1" type="body"/>
          </p:nvPr>
        </p:nvSpPr>
        <p:spPr>
          <a:xfrm>
            <a:off x="530352" y="2704664"/>
            <a:ext cx="7772400" cy="1509712"/>
          </a:xfrm>
          <a:prstGeom prst="rect">
            <a:avLst/>
          </a:prstGeom>
          <a:noFill/>
          <a:ln>
            <a:noFill/>
          </a:ln>
        </p:spPr>
        <p:txBody>
          <a:bodyPr anchorCtr="0" anchor="t" bIns="45700" lIns="45700" spcFirstLastPara="1" rIns="45700" wrap="square" tIns="45700">
            <a:normAutofit/>
          </a:bodyPr>
          <a:lstStyle>
            <a:lvl1pPr indent="-228600" lvl="0" marL="457200" algn="l">
              <a:spcBef>
                <a:spcPts val="440"/>
              </a:spcBef>
              <a:spcAft>
                <a:spcPts val="0"/>
              </a:spcAft>
              <a:buSzPts val="2090"/>
              <a:buNone/>
              <a:defRPr sz="2200">
                <a:solidFill>
                  <a:schemeClr val="lt1"/>
                </a:solidFill>
              </a:defRPr>
            </a:lvl1pPr>
            <a:lvl2pPr indent="-228600" lvl="1" marL="914400" algn="l">
              <a:spcBef>
                <a:spcPts val="360"/>
              </a:spcBef>
              <a:spcAft>
                <a:spcPts val="0"/>
              </a:spcAft>
              <a:buSzPts val="1530"/>
              <a:buNone/>
              <a:defRPr sz="1800">
                <a:solidFill>
                  <a:schemeClr val="lt1"/>
                </a:solidFill>
              </a:defRPr>
            </a:lvl2pPr>
            <a:lvl3pPr indent="-228600" lvl="2" marL="1371600" algn="l">
              <a:spcBef>
                <a:spcPts val="320"/>
              </a:spcBef>
              <a:spcAft>
                <a:spcPts val="0"/>
              </a:spcAft>
              <a:buSzPts val="1120"/>
              <a:buNone/>
              <a:defRPr sz="1600">
                <a:solidFill>
                  <a:schemeClr val="lt1"/>
                </a:solidFill>
              </a:defRPr>
            </a:lvl3pPr>
            <a:lvl4pPr indent="-228600" lvl="3" marL="1828800" algn="l">
              <a:spcBef>
                <a:spcPts val="280"/>
              </a:spcBef>
              <a:spcAft>
                <a:spcPts val="0"/>
              </a:spcAft>
              <a:buSzPts val="910"/>
              <a:buNone/>
              <a:defRPr sz="1400">
                <a:solidFill>
                  <a:schemeClr val="lt1"/>
                </a:solidFill>
              </a:defRPr>
            </a:lvl4pPr>
            <a:lvl5pPr indent="-228600" lvl="4" marL="2286000" algn="l">
              <a:spcBef>
                <a:spcPts val="280"/>
              </a:spcBef>
              <a:spcAft>
                <a:spcPts val="0"/>
              </a:spcAft>
              <a:buSzPts val="910"/>
              <a:buNone/>
              <a:defRPr sz="1400">
                <a:solidFill>
                  <a:schemeClr val="lt1"/>
                </a:solidFill>
              </a:defRPr>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2" name="Google Shape;72;p9"/>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9"/>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10"/>
          <p:cNvSpPr txBox="1"/>
          <p:nvPr>
            <p:ph type="title"/>
          </p:nvPr>
        </p:nvSpPr>
        <p:spPr>
          <a:xfrm>
            <a:off x="457200" y="704088"/>
            <a:ext cx="83058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5000"/>
              <a:buFont typeface="Calibri"/>
              <a:buNone/>
              <a:defRPr b="0" sz="5000">
                <a:solidFill>
                  <a:schemeClr val="dk2"/>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0"/>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0"/>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0" name="Shape 80"/>
        <p:cNvGrpSpPr/>
        <p:nvPr/>
      </p:nvGrpSpPr>
      <p:grpSpPr>
        <a:xfrm>
          <a:off x="0" y="0"/>
          <a:ext cx="0" cy="0"/>
          <a:chOff x="0" y="0"/>
          <a:chExt cx="0" cy="0"/>
        </a:xfrm>
      </p:grpSpPr>
      <p:sp>
        <p:nvSpPr>
          <p:cNvPr id="81" name="Google Shape;81;p11"/>
          <p:cNvSpPr txBox="1"/>
          <p:nvPr>
            <p:ph type="title"/>
          </p:nvPr>
        </p:nvSpPr>
        <p:spPr>
          <a:xfrm>
            <a:off x="685800" y="514352"/>
            <a:ext cx="2743200" cy="1162050"/>
          </a:xfrm>
          <a:prstGeom prst="rect">
            <a:avLst/>
          </a:prstGeom>
          <a:noFill/>
          <a:ln>
            <a:noFill/>
          </a:ln>
        </p:spPr>
        <p:txBody>
          <a:bodyPr anchorCtr="0" anchor="b" bIns="0" lIns="0" spcFirstLastPara="1" rIns="0" wrap="square" tIns="45700">
            <a:noAutofit/>
          </a:bodyPr>
          <a:lstStyle>
            <a:lvl1pPr lvl="0" algn="l">
              <a:spcBef>
                <a:spcPts val="0"/>
              </a:spcBef>
              <a:spcAft>
                <a:spcPts val="0"/>
              </a:spcAft>
              <a:buClr>
                <a:schemeClr val="dk2"/>
              </a:buClr>
              <a:buSzPts val="2600"/>
              <a:buFont typeface="Calibri"/>
              <a:buNone/>
              <a:defRPr b="0" sz="2600">
                <a:solidFill>
                  <a:schemeClr val="dk2"/>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1"/>
          <p:cNvSpPr txBox="1"/>
          <p:nvPr>
            <p:ph idx="1" type="body"/>
          </p:nvPr>
        </p:nvSpPr>
        <p:spPr>
          <a:xfrm>
            <a:off x="685800" y="1676400"/>
            <a:ext cx="2743200" cy="4572000"/>
          </a:xfrm>
          <a:prstGeom prst="rect">
            <a:avLst/>
          </a:prstGeom>
          <a:noFill/>
          <a:ln>
            <a:noFill/>
          </a:ln>
        </p:spPr>
        <p:txBody>
          <a:bodyPr anchorCtr="0" anchor="t" bIns="45700" lIns="18275" spcFirstLastPara="1" rIns="18275" wrap="square" tIns="45700">
            <a:normAutofit/>
          </a:bodyPr>
          <a:lstStyle>
            <a:lvl1pPr indent="-228600" lvl="0" marL="457200" algn="l">
              <a:spcBef>
                <a:spcPts val="280"/>
              </a:spcBef>
              <a:spcAft>
                <a:spcPts val="0"/>
              </a:spcAft>
              <a:buSzPts val="1330"/>
              <a:buNone/>
              <a:defRPr sz="14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700"/>
              <a:buNone/>
              <a:defRPr sz="1000"/>
            </a:lvl3pPr>
            <a:lvl4pPr indent="-228600" lvl="3" marL="1828800" algn="l">
              <a:spcBef>
                <a:spcPts val="180"/>
              </a:spcBef>
              <a:spcAft>
                <a:spcPts val="0"/>
              </a:spcAft>
              <a:buSzPts val="585"/>
              <a:buNone/>
              <a:defRPr sz="900"/>
            </a:lvl4pPr>
            <a:lvl5pPr indent="-228600" lvl="4" marL="2286000" algn="l">
              <a:spcBef>
                <a:spcPts val="180"/>
              </a:spcBef>
              <a:spcAft>
                <a:spcPts val="0"/>
              </a:spcAft>
              <a:buSzPts val="585"/>
              <a:buNone/>
              <a:defRPr sz="900"/>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3" name="Google Shape;83;p11"/>
          <p:cNvSpPr txBox="1"/>
          <p:nvPr>
            <p:ph idx="2" type="body"/>
          </p:nvPr>
        </p:nvSpPr>
        <p:spPr>
          <a:xfrm>
            <a:off x="3575050" y="1676400"/>
            <a:ext cx="5111750" cy="4572000"/>
          </a:xfrm>
          <a:prstGeom prst="rect">
            <a:avLst/>
          </a:prstGeom>
          <a:noFill/>
          <a:ln>
            <a:noFill/>
          </a:ln>
        </p:spPr>
        <p:txBody>
          <a:bodyPr anchorCtr="0" anchor="t" bIns="45700" lIns="91425" spcFirstLastPara="1" rIns="91425" wrap="square" tIns="0">
            <a:normAutofit/>
          </a:bodyPr>
          <a:lstStyle>
            <a:lvl1pPr indent="-397510" lvl="0" marL="457200" algn="l">
              <a:spcBef>
                <a:spcPts val="560"/>
              </a:spcBef>
              <a:spcAft>
                <a:spcPts val="0"/>
              </a:spcAft>
              <a:buSzPts val="2660"/>
              <a:buChar char="⚫"/>
              <a:defRPr sz="2800"/>
            </a:lvl1pPr>
            <a:lvl2pPr indent="-368935" lvl="1" marL="914400" algn="l">
              <a:spcBef>
                <a:spcPts val="520"/>
              </a:spcBef>
              <a:spcAft>
                <a:spcPts val="0"/>
              </a:spcAft>
              <a:buSzPts val="2210"/>
              <a:buChar char="⚫"/>
              <a:defRPr sz="2600"/>
            </a:lvl2pPr>
            <a:lvl3pPr indent="-335280" lvl="2" marL="1371600" algn="l">
              <a:spcBef>
                <a:spcPts val="480"/>
              </a:spcBef>
              <a:spcAft>
                <a:spcPts val="0"/>
              </a:spcAft>
              <a:buSzPts val="1680"/>
              <a:buChar char="⚫"/>
              <a:defRPr sz="2400"/>
            </a:lvl3pPr>
            <a:lvl4pPr indent="-311150" lvl="3" marL="1828800" algn="l">
              <a:spcBef>
                <a:spcPts val="400"/>
              </a:spcBef>
              <a:spcAft>
                <a:spcPts val="0"/>
              </a:spcAft>
              <a:buSzPts val="1300"/>
              <a:buChar char="⚫"/>
              <a:defRPr sz="2000"/>
            </a:lvl4pPr>
            <a:lvl5pPr indent="-302895" lvl="4" marL="2286000" algn="l">
              <a:spcBef>
                <a:spcPts val="360"/>
              </a:spcBef>
              <a:spcAft>
                <a:spcPts val="0"/>
              </a:spcAft>
              <a:buSzPts val="1170"/>
              <a:buChar char="⚫"/>
              <a:defRPr sz="1800"/>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4" name="Google Shape;84;p11"/>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1"/>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7" name="Shape 87"/>
        <p:cNvGrpSpPr/>
        <p:nvPr/>
      </p:nvGrpSpPr>
      <p:grpSpPr>
        <a:xfrm>
          <a:off x="0" y="0"/>
          <a:ext cx="0" cy="0"/>
          <a:chOff x="0" y="0"/>
          <a:chExt cx="0" cy="0"/>
        </a:xfrm>
      </p:grpSpPr>
      <p:sp>
        <p:nvSpPr>
          <p:cNvPr id="88" name="Google Shape;88;p12"/>
          <p:cNvSpPr/>
          <p:nvPr/>
        </p:nvSpPr>
        <p:spPr>
          <a:xfrm flipH="1" rot="-10380000">
            <a:off x="3165753" y="1108077"/>
            <a:ext cx="5257800" cy="4114800"/>
          </a:xfrm>
          <a:prstGeom prst="snipRoundRect">
            <a:avLst>
              <a:gd fmla="val 0" name="adj1"/>
              <a:gd fmla="val 3646" name="adj2"/>
            </a:avLst>
          </a:prstGeom>
          <a:solidFill>
            <a:srgbClr val="FFFFFF"/>
          </a:solidFill>
          <a:ln cap="rnd" cmpd="sng" w="9525">
            <a:solidFill>
              <a:srgbClr val="C0C0C0"/>
            </a:solidFill>
            <a:prstDash val="solid"/>
            <a:round/>
            <a:headEnd len="sm" w="sm" type="none"/>
            <a:tailEnd len="sm" w="sm" type="none"/>
          </a:ln>
          <a:effectLst>
            <a:outerShdw blurRad="63500" sx="98500" kx="100000" rotWithShape="0" algn="tl" dir="7500000" dist="38500" sy="10008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89" name="Google Shape;89;p12"/>
          <p:cNvSpPr/>
          <p:nvPr/>
        </p:nvSpPr>
        <p:spPr>
          <a:xfrm flipH="1" rot="-10380000">
            <a:off x="8004134" y="5359769"/>
            <a:ext cx="155448" cy="155448"/>
          </a:xfrm>
          <a:prstGeom prst="rtTriangle">
            <a:avLst/>
          </a:prstGeom>
          <a:solidFill>
            <a:srgbClr val="FFFFFF"/>
          </a:solidFill>
          <a:ln cap="flat" cmpd="sng" w="12700">
            <a:solidFill>
              <a:srgbClr val="FFFFFF"/>
            </a:solidFill>
            <a:prstDash val="solid"/>
            <a:bevel/>
            <a:headEnd len="sm" w="sm" type="none"/>
            <a:tailEnd len="sm" w="sm" type="none"/>
          </a:ln>
          <a:effectLst>
            <a:outerShdw blurRad="19685" rotWithShape="0" algn="tl" dir="12900000" dist="6350">
              <a:srgbClr val="000000">
                <a:alpha val="4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90" name="Google Shape;90;p12"/>
          <p:cNvSpPr txBox="1"/>
          <p:nvPr>
            <p:ph type="title"/>
          </p:nvPr>
        </p:nvSpPr>
        <p:spPr>
          <a:xfrm>
            <a:off x="609600" y="1176996"/>
            <a:ext cx="2212848" cy="1582621"/>
          </a:xfrm>
          <a:prstGeom prst="rect">
            <a:avLst/>
          </a:prstGeom>
          <a:noFill/>
          <a:ln>
            <a:noFill/>
          </a:ln>
        </p:spPr>
        <p:txBody>
          <a:bodyPr anchorCtr="0" anchor="b" bIns="45700" lIns="45700" spcFirstLastPara="1" rIns="45700" wrap="square" tIns="45700">
            <a:normAutofit/>
          </a:bodyPr>
          <a:lstStyle>
            <a:lvl1pPr lvl="0" algn="l">
              <a:spcBef>
                <a:spcPts val="0"/>
              </a:spcBef>
              <a:spcAft>
                <a:spcPts val="0"/>
              </a:spcAft>
              <a:buClr>
                <a:schemeClr val="dk2"/>
              </a:buClr>
              <a:buSzPts val="2000"/>
              <a:buFont typeface="Calibri"/>
              <a:buNone/>
              <a:defRPr b="1" sz="2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12"/>
          <p:cNvSpPr txBox="1"/>
          <p:nvPr>
            <p:ph idx="1" type="body"/>
          </p:nvPr>
        </p:nvSpPr>
        <p:spPr>
          <a:xfrm>
            <a:off x="609600" y="2828785"/>
            <a:ext cx="2209800" cy="2179320"/>
          </a:xfrm>
          <a:prstGeom prst="rect">
            <a:avLst/>
          </a:prstGeom>
          <a:noFill/>
          <a:ln>
            <a:noFill/>
          </a:ln>
        </p:spPr>
        <p:txBody>
          <a:bodyPr anchorCtr="0" anchor="t" bIns="45700" lIns="64000" spcFirstLastPara="1" rIns="45700" wrap="square" tIns="45700">
            <a:normAutofit/>
          </a:bodyPr>
          <a:lstStyle>
            <a:lvl1pPr indent="-228600" lvl="0" marL="457200" algn="l">
              <a:spcBef>
                <a:spcPts val="250"/>
              </a:spcBef>
              <a:spcAft>
                <a:spcPts val="0"/>
              </a:spcAft>
              <a:buSzPts val="1235"/>
              <a:buFont typeface="Constantia"/>
              <a:buNone/>
              <a:defRPr sz="1300"/>
            </a:lvl1pPr>
            <a:lvl2pPr indent="-293370" lvl="1" marL="914400" algn="l">
              <a:spcBef>
                <a:spcPts val="240"/>
              </a:spcBef>
              <a:spcAft>
                <a:spcPts val="0"/>
              </a:spcAft>
              <a:buSzPts val="1020"/>
              <a:buChar char="⚫"/>
              <a:defRPr sz="1200"/>
            </a:lvl2pPr>
            <a:lvl3pPr indent="-273050" lvl="2" marL="1371600" algn="l">
              <a:spcBef>
                <a:spcPts val="200"/>
              </a:spcBef>
              <a:spcAft>
                <a:spcPts val="0"/>
              </a:spcAft>
              <a:buSzPts val="700"/>
              <a:buChar char="⚫"/>
              <a:defRPr sz="1000"/>
            </a:lvl3pPr>
            <a:lvl4pPr indent="-265748" lvl="3" marL="1828800" algn="l">
              <a:spcBef>
                <a:spcPts val="180"/>
              </a:spcBef>
              <a:spcAft>
                <a:spcPts val="0"/>
              </a:spcAft>
              <a:buSzPts val="585"/>
              <a:buChar char="⚫"/>
              <a:defRPr sz="900"/>
            </a:lvl4pPr>
            <a:lvl5pPr indent="-265748" lvl="4" marL="2286000" algn="l">
              <a:spcBef>
                <a:spcPts val="180"/>
              </a:spcBef>
              <a:spcAft>
                <a:spcPts val="0"/>
              </a:spcAft>
              <a:buSzPts val="585"/>
              <a:buChar char="⚫"/>
              <a:defRPr sz="900"/>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2" name="Google Shape;92;p12"/>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2"/>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2"/>
          <p:cNvSpPr txBox="1"/>
          <p:nvPr>
            <p:ph idx="12" type="sldNum"/>
          </p:nvPr>
        </p:nvSpPr>
        <p:spPr>
          <a:xfrm>
            <a:off x="8077200" y="6356350"/>
            <a:ext cx="6096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12"/>
          <p:cNvSpPr/>
          <p:nvPr>
            <p:ph idx="2" type="pic"/>
          </p:nvPr>
        </p:nvSpPr>
        <p:spPr>
          <a:xfrm rot="420000">
            <a:off x="3485793" y="1199517"/>
            <a:ext cx="4617720" cy="3931920"/>
          </a:xfrm>
          <a:prstGeom prst="rect">
            <a:avLst/>
          </a:prstGeom>
          <a:solidFill>
            <a:schemeClr val="lt2"/>
          </a:solidFill>
          <a:ln cap="rnd" cmpd="sng" w="9525">
            <a:solidFill>
              <a:srgbClr val="C0C0C0"/>
            </a:solidFill>
            <a:prstDash val="solid"/>
            <a:round/>
            <a:headEnd len="sm" w="sm" type="none"/>
            <a:tailEnd len="sm" w="sm" type="none"/>
          </a:ln>
        </p:spPr>
      </p:sp>
      <p:sp>
        <p:nvSpPr>
          <p:cNvPr id="96" name="Google Shape;96;p12"/>
          <p:cNvSpPr/>
          <p:nvPr/>
        </p:nvSpPr>
        <p:spPr>
          <a:xfrm flipH="1" rot="10800000">
            <a:off x="-9525" y="5816600"/>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97" name="Google Shape;97;p12"/>
          <p:cNvSpPr/>
          <p:nvPr/>
        </p:nvSpPr>
        <p:spPr>
          <a:xfrm flipH="1" rot="10800000">
            <a:off x="4381500" y="6219825"/>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8" name="Shape 98"/>
        <p:cNvGrpSpPr/>
        <p:nvPr/>
      </p:nvGrpSpPr>
      <p:grpSpPr>
        <a:xfrm>
          <a:off x="0" y="0"/>
          <a:ext cx="0" cy="0"/>
          <a:chOff x="0" y="0"/>
          <a:chExt cx="0" cy="0"/>
        </a:xfrm>
      </p:grpSpPr>
      <p:sp>
        <p:nvSpPr>
          <p:cNvPr id="99" name="Google Shape;99;p1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3"/>
          <p:cNvSpPr txBox="1"/>
          <p:nvPr>
            <p:ph idx="1" type="body"/>
          </p:nvPr>
        </p:nvSpPr>
        <p:spPr>
          <a:xfrm rot="5400000">
            <a:off x="2377440" y="15240"/>
            <a:ext cx="4389120" cy="822960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5"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1" name="Google Shape;101;p13"/>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3"/>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4" name="Shape 104"/>
        <p:cNvGrpSpPr/>
        <p:nvPr/>
      </p:nvGrpSpPr>
      <p:grpSpPr>
        <a:xfrm>
          <a:off x="0" y="0"/>
          <a:ext cx="0" cy="0"/>
          <a:chOff x="0" y="0"/>
          <a:chExt cx="0" cy="0"/>
        </a:xfrm>
      </p:grpSpPr>
      <p:sp>
        <p:nvSpPr>
          <p:cNvPr id="105" name="Google Shape;105;p14"/>
          <p:cNvSpPr txBox="1"/>
          <p:nvPr>
            <p:ph type="title"/>
          </p:nvPr>
        </p:nvSpPr>
        <p:spPr>
          <a:xfrm rot="5400000">
            <a:off x="5052218" y="2491583"/>
            <a:ext cx="5211763" cy="20574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14"/>
          <p:cNvSpPr txBox="1"/>
          <p:nvPr>
            <p:ph idx="1" type="body"/>
          </p:nvPr>
        </p:nvSpPr>
        <p:spPr>
          <a:xfrm rot="5400000">
            <a:off x="861219" y="510383"/>
            <a:ext cx="5211763" cy="601980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5"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7" name="Google Shape;107;p14"/>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4"/>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image" Target="../media/image2.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5000" ty="0" sy="65000"/>
        </a:blipFill>
      </p:bgPr>
    </p:bg>
    <p:spTree>
      <p:nvGrpSpPr>
        <p:cNvPr id="9" name="Shape 9"/>
        <p:cNvGrpSpPr/>
        <p:nvPr/>
      </p:nvGrpSpPr>
      <p:grpSpPr>
        <a:xfrm>
          <a:off x="0" y="0"/>
          <a:ext cx="0" cy="0"/>
          <a:chOff x="0" y="0"/>
          <a:chExt cx="0" cy="0"/>
        </a:xfrm>
      </p:grpSpPr>
      <p:sp>
        <p:nvSpPr>
          <p:cNvPr id="10" name="Google Shape;10;p1"/>
          <p:cNvSpPr/>
          <p:nvPr/>
        </p:nvSpPr>
        <p:spPr>
          <a:xfrm>
            <a:off x="-9525" y="-7144"/>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onstantia"/>
              <a:ea typeface="Constantia"/>
              <a:cs typeface="Constantia"/>
              <a:sym typeface="Constantia"/>
            </a:endParaRPr>
          </a:p>
        </p:txBody>
      </p:sp>
      <p:sp>
        <p:nvSpPr>
          <p:cNvPr id="11" name="Google Shape;11;p1"/>
          <p:cNvSpPr/>
          <p:nvPr/>
        </p:nvSpPr>
        <p:spPr>
          <a:xfrm>
            <a:off x="4381500" y="-7144"/>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onstantia"/>
              <a:ea typeface="Constantia"/>
              <a:cs typeface="Constantia"/>
              <a:sym typeface="Constantia"/>
            </a:endParaRPr>
          </a:p>
        </p:txBody>
      </p:sp>
      <p:sp>
        <p:nvSpPr>
          <p:cNvPr id="12" name="Google Shape;12;p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marR="0" rtl="0" algn="l">
              <a:spcBef>
                <a:spcPts val="0"/>
              </a:spcBef>
              <a:spcAft>
                <a:spcPts val="0"/>
              </a:spcAft>
              <a:buClr>
                <a:schemeClr val="lt2"/>
              </a:buClr>
              <a:buSzPts val="5000"/>
              <a:buFont typeface="Calibri"/>
              <a:buNone/>
              <a:defRPr b="0" i="0" sz="5000" u="none" cap="none" strike="noStrik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85445" lvl="0" marL="457200" marR="0" rtl="0" algn="l">
              <a:spcBef>
                <a:spcPts val="520"/>
              </a:spcBef>
              <a:spcAft>
                <a:spcPts val="0"/>
              </a:spcAft>
              <a:buClr>
                <a:schemeClr val="accent3"/>
              </a:buClr>
              <a:buSzPts val="2470"/>
              <a:buFont typeface="Noto Sans Symbols"/>
              <a:buChar char="⚫"/>
              <a:defRPr b="0" i="0" sz="2600" u="none" cap="none" strike="noStrike">
                <a:solidFill>
                  <a:schemeClr val="lt1"/>
                </a:solidFill>
                <a:latin typeface="Constantia"/>
                <a:ea typeface="Constantia"/>
                <a:cs typeface="Constantia"/>
                <a:sym typeface="Constantia"/>
              </a:defRPr>
            </a:lvl1pPr>
            <a:lvl2pPr indent="-358140" lvl="1" marL="914400" marR="0" rtl="0" algn="l">
              <a:spcBef>
                <a:spcPts val="480"/>
              </a:spcBef>
              <a:spcAft>
                <a:spcPts val="0"/>
              </a:spcAft>
              <a:buClr>
                <a:schemeClr val="accent1"/>
              </a:buClr>
              <a:buSzPts val="2040"/>
              <a:buFont typeface="Noto Sans Symbols"/>
              <a:buChar char="⚫"/>
              <a:defRPr b="0" i="0" sz="2400" u="none" cap="none" strike="noStrike">
                <a:solidFill>
                  <a:schemeClr val="lt1"/>
                </a:solidFill>
                <a:latin typeface="Constantia"/>
                <a:ea typeface="Constantia"/>
                <a:cs typeface="Constantia"/>
                <a:sym typeface="Constantia"/>
              </a:defRPr>
            </a:lvl2pPr>
            <a:lvl3pPr indent="-321945" lvl="2" marL="1371600" marR="0" rtl="0" algn="l">
              <a:spcBef>
                <a:spcPts val="420"/>
              </a:spcBef>
              <a:spcAft>
                <a:spcPts val="0"/>
              </a:spcAft>
              <a:buClr>
                <a:schemeClr val="accent2"/>
              </a:buClr>
              <a:buSzPts val="1470"/>
              <a:buFont typeface="Noto Sans Symbols"/>
              <a:buChar char="⚫"/>
              <a:defRPr b="0" i="0" sz="2100" u="none" cap="none" strike="noStrike">
                <a:solidFill>
                  <a:schemeClr val="lt1"/>
                </a:solidFill>
                <a:latin typeface="Constantia"/>
                <a:ea typeface="Constantia"/>
                <a:cs typeface="Constantia"/>
                <a:sym typeface="Constantia"/>
              </a:defRPr>
            </a:lvl3pPr>
            <a:lvl4pPr indent="-311150" lvl="3" marL="1828800" marR="0" rtl="0" algn="l">
              <a:spcBef>
                <a:spcPts val="400"/>
              </a:spcBef>
              <a:spcAft>
                <a:spcPts val="0"/>
              </a:spcAft>
              <a:buClr>
                <a:schemeClr val="accent3"/>
              </a:buClr>
              <a:buSzPts val="1300"/>
              <a:buFont typeface="Noto Sans Symbols"/>
              <a:buChar char="⚫"/>
              <a:defRPr b="0" i="0" sz="2000" u="none" cap="none" strike="noStrike">
                <a:solidFill>
                  <a:schemeClr val="lt1"/>
                </a:solidFill>
                <a:latin typeface="Constantia"/>
                <a:ea typeface="Constantia"/>
                <a:cs typeface="Constantia"/>
                <a:sym typeface="Constantia"/>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lt1"/>
                </a:solidFill>
                <a:latin typeface="Constantia"/>
                <a:ea typeface="Constantia"/>
                <a:cs typeface="Constantia"/>
                <a:sym typeface="Constantia"/>
              </a:defRPr>
            </a:lvl5pPr>
            <a:lvl6pPr indent="-320040" lvl="5" marL="2743200" marR="0" rtl="0" algn="l">
              <a:spcBef>
                <a:spcPts val="360"/>
              </a:spcBef>
              <a:spcAft>
                <a:spcPts val="0"/>
              </a:spcAft>
              <a:buClr>
                <a:schemeClr val="accent5"/>
              </a:buClr>
              <a:buSzPts val="1440"/>
              <a:buFont typeface="Noto Sans Symbols"/>
              <a:buChar char="⚫"/>
              <a:defRPr b="0" i="0" sz="1800" u="none" cap="none" strike="noStrike">
                <a:solidFill>
                  <a:schemeClr val="lt1"/>
                </a:solidFill>
                <a:latin typeface="Constantia"/>
                <a:ea typeface="Constantia"/>
                <a:cs typeface="Constantia"/>
                <a:sym typeface="Constantia"/>
              </a:defRPr>
            </a:lvl6pPr>
            <a:lvl7pPr indent="-309880" lvl="6" marL="3200400" marR="0" rtl="0" algn="l">
              <a:spcBef>
                <a:spcPts val="320"/>
              </a:spcBef>
              <a:spcAft>
                <a:spcPts val="0"/>
              </a:spcAft>
              <a:buClr>
                <a:schemeClr val="accent6"/>
              </a:buClr>
              <a:buSzPts val="1280"/>
              <a:buFont typeface="Noto Sans Symbols"/>
              <a:buChar char="⚫"/>
              <a:defRPr b="0" i="0" sz="1600" u="none" cap="none" strike="noStrike">
                <a:solidFill>
                  <a:schemeClr val="lt1"/>
                </a:solidFill>
                <a:latin typeface="Constantia"/>
                <a:ea typeface="Constantia"/>
                <a:cs typeface="Constantia"/>
                <a:sym typeface="Constantia"/>
              </a:defRPr>
            </a:lvl7pPr>
            <a:lvl8pPr indent="-330200" lvl="7" marL="3657600" marR="0" rtl="0" algn="l">
              <a:spcBef>
                <a:spcPts val="320"/>
              </a:spcBef>
              <a:spcAft>
                <a:spcPts val="0"/>
              </a:spcAft>
              <a:buClr>
                <a:schemeClr val="lt2"/>
              </a:buClr>
              <a:buSzPts val="1600"/>
              <a:buFont typeface="Constantia"/>
              <a:buChar char="•"/>
              <a:defRPr b="0" i="0" sz="1600" u="none" cap="none" strike="noStrike">
                <a:solidFill>
                  <a:schemeClr val="lt1"/>
                </a:solidFill>
                <a:latin typeface="Constantia"/>
                <a:ea typeface="Constantia"/>
                <a:cs typeface="Constantia"/>
                <a:sym typeface="Constantia"/>
              </a:defRPr>
            </a:lvl8pPr>
            <a:lvl9pPr indent="-317500" lvl="8" marL="4114800" marR="0" rtl="0" algn="l">
              <a:spcBef>
                <a:spcPts val="280"/>
              </a:spcBef>
              <a:spcAft>
                <a:spcPts val="0"/>
              </a:spcAft>
              <a:buClr>
                <a:schemeClr val="lt2"/>
              </a:buClr>
              <a:buSzPts val="1400"/>
              <a:buFont typeface="Constantia"/>
              <a:buChar char="•"/>
              <a:defRPr b="0" i="0" sz="1400" u="none" cap="none" strike="noStrike">
                <a:solidFill>
                  <a:schemeClr val="lt1"/>
                </a:solidFill>
                <a:latin typeface="Constantia"/>
                <a:ea typeface="Constantia"/>
                <a:cs typeface="Constantia"/>
                <a:sym typeface="Constantia"/>
              </a:defRPr>
            </a:lvl9pPr>
          </a:lstStyle>
          <a:p/>
        </p:txBody>
      </p:sp>
      <p:sp>
        <p:nvSpPr>
          <p:cNvPr id="14" name="Google Shape;14;p1"/>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0" i="0" sz="1200" u="none" cap="none" strike="noStrike">
                <a:solidFill>
                  <a:srgbClr val="D0E9ED"/>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15" name="Google Shape;15;p1"/>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0" i="0" sz="1200" u="none" cap="none" strike="noStrike">
                <a:solidFill>
                  <a:srgbClr val="D0E9ED"/>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16" name="Google Shape;16;p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rtl="0" algn="r">
              <a:spcBef>
                <a:spcPts val="0"/>
              </a:spcBef>
              <a:buNone/>
              <a:defRPr b="0" i="0" sz="1200" u="none" cap="none" strike="noStrike">
                <a:solidFill>
                  <a:srgbClr val="D0E9ED"/>
                </a:solidFill>
                <a:latin typeface="Constantia"/>
                <a:ea typeface="Constantia"/>
                <a:cs typeface="Constantia"/>
                <a:sym typeface="Constantia"/>
              </a:defRPr>
            </a:lvl1pPr>
            <a:lvl2pPr indent="0" lvl="1" marL="0" marR="0" rtl="0" algn="r">
              <a:spcBef>
                <a:spcPts val="0"/>
              </a:spcBef>
              <a:buNone/>
              <a:defRPr b="0" i="0" sz="1200" u="none" cap="none" strike="noStrike">
                <a:solidFill>
                  <a:srgbClr val="D0E9ED"/>
                </a:solidFill>
                <a:latin typeface="Constantia"/>
                <a:ea typeface="Constantia"/>
                <a:cs typeface="Constantia"/>
                <a:sym typeface="Constantia"/>
              </a:defRPr>
            </a:lvl2pPr>
            <a:lvl3pPr indent="0" lvl="2" marL="0" marR="0" rtl="0" algn="r">
              <a:spcBef>
                <a:spcPts val="0"/>
              </a:spcBef>
              <a:buNone/>
              <a:defRPr b="0" i="0" sz="1200" u="none" cap="none" strike="noStrike">
                <a:solidFill>
                  <a:srgbClr val="D0E9ED"/>
                </a:solidFill>
                <a:latin typeface="Constantia"/>
                <a:ea typeface="Constantia"/>
                <a:cs typeface="Constantia"/>
                <a:sym typeface="Constantia"/>
              </a:defRPr>
            </a:lvl3pPr>
            <a:lvl4pPr indent="0" lvl="3" marL="0" marR="0" rtl="0" algn="r">
              <a:spcBef>
                <a:spcPts val="0"/>
              </a:spcBef>
              <a:buNone/>
              <a:defRPr b="0" i="0" sz="1200" u="none" cap="none" strike="noStrike">
                <a:solidFill>
                  <a:srgbClr val="D0E9ED"/>
                </a:solidFill>
                <a:latin typeface="Constantia"/>
                <a:ea typeface="Constantia"/>
                <a:cs typeface="Constantia"/>
                <a:sym typeface="Constantia"/>
              </a:defRPr>
            </a:lvl4pPr>
            <a:lvl5pPr indent="0" lvl="4" marL="0" marR="0" rtl="0" algn="r">
              <a:spcBef>
                <a:spcPts val="0"/>
              </a:spcBef>
              <a:buNone/>
              <a:defRPr b="0" i="0" sz="1200" u="none" cap="none" strike="noStrike">
                <a:solidFill>
                  <a:srgbClr val="D0E9ED"/>
                </a:solidFill>
                <a:latin typeface="Constantia"/>
                <a:ea typeface="Constantia"/>
                <a:cs typeface="Constantia"/>
                <a:sym typeface="Constantia"/>
              </a:defRPr>
            </a:lvl5pPr>
            <a:lvl6pPr indent="0" lvl="5" marL="0" marR="0" rtl="0" algn="r">
              <a:spcBef>
                <a:spcPts val="0"/>
              </a:spcBef>
              <a:buNone/>
              <a:defRPr b="0" i="0" sz="1200" u="none" cap="none" strike="noStrike">
                <a:solidFill>
                  <a:srgbClr val="D0E9ED"/>
                </a:solidFill>
                <a:latin typeface="Constantia"/>
                <a:ea typeface="Constantia"/>
                <a:cs typeface="Constantia"/>
                <a:sym typeface="Constantia"/>
              </a:defRPr>
            </a:lvl6pPr>
            <a:lvl7pPr indent="0" lvl="6" marL="0" marR="0" rtl="0" algn="r">
              <a:spcBef>
                <a:spcPts val="0"/>
              </a:spcBef>
              <a:buNone/>
              <a:defRPr b="0" i="0" sz="1200" u="none" cap="none" strike="noStrike">
                <a:solidFill>
                  <a:srgbClr val="D0E9ED"/>
                </a:solidFill>
                <a:latin typeface="Constantia"/>
                <a:ea typeface="Constantia"/>
                <a:cs typeface="Constantia"/>
                <a:sym typeface="Constantia"/>
              </a:defRPr>
            </a:lvl7pPr>
            <a:lvl8pPr indent="0" lvl="7" marL="0" marR="0" rtl="0" algn="r">
              <a:spcBef>
                <a:spcPts val="0"/>
              </a:spcBef>
              <a:buNone/>
              <a:defRPr b="0" i="0" sz="1200" u="none" cap="none" strike="noStrike">
                <a:solidFill>
                  <a:srgbClr val="D0E9ED"/>
                </a:solidFill>
                <a:latin typeface="Constantia"/>
                <a:ea typeface="Constantia"/>
                <a:cs typeface="Constantia"/>
                <a:sym typeface="Constantia"/>
              </a:defRPr>
            </a:lvl8pPr>
            <a:lvl9pPr indent="0" lvl="8" marL="0" marR="0" rtl="0" algn="r">
              <a:spcBef>
                <a:spcPts val="0"/>
              </a:spcBef>
              <a:buNone/>
              <a:defRPr b="0" i="0" sz="1200" u="none" cap="none" strike="noStrike">
                <a:solidFill>
                  <a:srgbClr val="D0E9ED"/>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grpSp>
        <p:nvGrpSpPr>
          <p:cNvPr id="17" name="Google Shape;17;p1"/>
          <p:cNvGrpSpPr/>
          <p:nvPr/>
        </p:nvGrpSpPr>
        <p:grpSpPr>
          <a:xfrm>
            <a:off x="-29294" y="-16113"/>
            <a:ext cx="9198255" cy="1086266"/>
            <a:chOff x="-29322" y="-1971"/>
            <a:chExt cx="9198255" cy="1086266"/>
          </a:xfrm>
        </p:grpSpPr>
        <p:sp>
          <p:nvSpPr>
            <p:cNvPr id="18" name="Google Shape;18;p1"/>
            <p:cNvSpPr/>
            <p:nvPr/>
          </p:nvSpPr>
          <p:spPr>
            <a:xfrm rot="-164308">
              <a:off x="-19045" y="216550"/>
              <a:ext cx="9163050" cy="649224"/>
            </a:xfrm>
            <a:custGeom>
              <a:rect b="b" l="l" r="r" t="t"/>
              <a:pathLst>
                <a:path extrusionOk="0" h="1055" w="5772">
                  <a:moveTo>
                    <a:pt x="0" y="966"/>
                  </a:moveTo>
                  <a:cubicBezTo>
                    <a:pt x="282" y="738"/>
                    <a:pt x="923" y="275"/>
                    <a:pt x="1608" y="282"/>
                  </a:cubicBezTo>
                  <a:cubicBezTo>
                    <a:pt x="2293" y="289"/>
                    <a:pt x="3416" y="1055"/>
                    <a:pt x="4110" y="1008"/>
                  </a:cubicBezTo>
                  <a:cubicBezTo>
                    <a:pt x="4804" y="961"/>
                    <a:pt x="5426" y="210"/>
                    <a:pt x="5772" y="0"/>
                  </a:cubicBezTo>
                </a:path>
              </a:pathLst>
            </a:custGeom>
            <a:noFill/>
            <a:ln cap="flat" cmpd="sng" w="10775">
              <a:solidFill>
                <a:srgbClr val="09B6BE"/>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19" name="Google Shape;19;p1"/>
            <p:cNvSpPr/>
            <p:nvPr/>
          </p:nvSpPr>
          <p:spPr>
            <a:xfrm rot="-164308">
              <a:off x="-14309" y="290003"/>
              <a:ext cx="9175812" cy="530352"/>
            </a:xfrm>
            <a:custGeom>
              <a:rect b="b" l="l" r="r" t="t"/>
              <a:pathLst>
                <a:path extrusionOk="0" h="854" w="5766">
                  <a:moveTo>
                    <a:pt x="0" y="732"/>
                  </a:moveTo>
                  <a:cubicBezTo>
                    <a:pt x="273" y="647"/>
                    <a:pt x="951" y="214"/>
                    <a:pt x="1638" y="228"/>
                  </a:cubicBezTo>
                  <a:cubicBezTo>
                    <a:pt x="2325" y="242"/>
                    <a:pt x="3434" y="854"/>
                    <a:pt x="4122" y="816"/>
                  </a:cubicBezTo>
                  <a:cubicBezTo>
                    <a:pt x="4810" y="778"/>
                    <a:pt x="5424" y="170"/>
                    <a:pt x="5766" y="0"/>
                  </a:cubicBezTo>
                </a:path>
              </a:pathLst>
            </a:cu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nstantia"/>
                <a:ea typeface="Constantia"/>
                <a:cs typeface="Constantia"/>
                <a:sym typeface="Constantia"/>
              </a:endParaRPr>
            </a:p>
          </p:txBody>
        </p:sp>
      </p:grpSp>
    </p:spTree>
  </p:cSld>
  <p:clrMap accent1="accent1" accent2="accent2" accent3="accent3" accent4="accent4" accent5="accent5" accent6="accent6" bg1="lt1" bg2="dk2" tx1="dk1" tx2="lt2" folHlink="folHlink" hlink="hlink"/>
  <p:sldLayoutIdLst>
    <p:sldLayoutId id="2147483648"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5000" ty="0" sy="65000"/>
        </a:blipFill>
      </p:bgPr>
    </p:bg>
    <p:spTree>
      <p:nvGrpSpPr>
        <p:cNvPr id="26" name="Shape 26"/>
        <p:cNvGrpSpPr/>
        <p:nvPr/>
      </p:nvGrpSpPr>
      <p:grpSpPr>
        <a:xfrm>
          <a:off x="0" y="0"/>
          <a:ext cx="0" cy="0"/>
          <a:chOff x="0" y="0"/>
          <a:chExt cx="0" cy="0"/>
        </a:xfrm>
      </p:grpSpPr>
      <p:sp>
        <p:nvSpPr>
          <p:cNvPr id="27" name="Google Shape;27;p3"/>
          <p:cNvSpPr/>
          <p:nvPr/>
        </p:nvSpPr>
        <p:spPr>
          <a:xfrm>
            <a:off x="-9525" y="-7144"/>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8" name="Google Shape;28;p3"/>
          <p:cNvSpPr/>
          <p:nvPr/>
        </p:nvSpPr>
        <p:spPr>
          <a:xfrm>
            <a:off x="4381500" y="-7144"/>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9" name="Google Shape;29;p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marR="0" rtl="0" algn="l">
              <a:spcBef>
                <a:spcPts val="0"/>
              </a:spcBef>
              <a:spcAft>
                <a:spcPts val="0"/>
              </a:spcAft>
              <a:buClr>
                <a:schemeClr val="dk2"/>
              </a:buClr>
              <a:buSzPts val="5000"/>
              <a:buFont typeface="Calibri"/>
              <a:buNone/>
              <a:defRPr b="0" i="0" sz="50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 name="Google Shape;30;p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85445" lvl="0" marL="457200" marR="0" rtl="0" algn="l">
              <a:spcBef>
                <a:spcPts val="520"/>
              </a:spcBef>
              <a:spcAft>
                <a:spcPts val="0"/>
              </a:spcAft>
              <a:buClr>
                <a:schemeClr val="accent3"/>
              </a:buClr>
              <a:buSzPts val="2470"/>
              <a:buFont typeface="Noto Sans Symbols"/>
              <a:buChar char="⚫"/>
              <a:defRPr b="0" i="0" sz="2600" u="none" cap="none" strike="noStrike">
                <a:solidFill>
                  <a:schemeClr val="dk1"/>
                </a:solidFill>
                <a:latin typeface="Constantia"/>
                <a:ea typeface="Constantia"/>
                <a:cs typeface="Constantia"/>
                <a:sym typeface="Constantia"/>
              </a:defRPr>
            </a:lvl1pPr>
            <a:lvl2pPr indent="-358140" lvl="1" marL="914400" marR="0" rtl="0" algn="l">
              <a:spcBef>
                <a:spcPts val="480"/>
              </a:spcBef>
              <a:spcAft>
                <a:spcPts val="0"/>
              </a:spcAft>
              <a:buClr>
                <a:schemeClr val="accent1"/>
              </a:buClr>
              <a:buSzPts val="2040"/>
              <a:buFont typeface="Noto Sans Symbols"/>
              <a:buChar char="⚫"/>
              <a:defRPr b="0" i="0" sz="2400" u="none" cap="none" strike="noStrike">
                <a:solidFill>
                  <a:schemeClr val="dk1"/>
                </a:solidFill>
                <a:latin typeface="Constantia"/>
                <a:ea typeface="Constantia"/>
                <a:cs typeface="Constantia"/>
                <a:sym typeface="Constantia"/>
              </a:defRPr>
            </a:lvl2pPr>
            <a:lvl3pPr indent="-321945" lvl="2" marL="1371600" marR="0" rtl="0" algn="l">
              <a:spcBef>
                <a:spcPts val="420"/>
              </a:spcBef>
              <a:spcAft>
                <a:spcPts val="0"/>
              </a:spcAft>
              <a:buClr>
                <a:schemeClr val="accent2"/>
              </a:buClr>
              <a:buSzPts val="1470"/>
              <a:buFont typeface="Noto Sans Symbols"/>
              <a:buChar char="⚫"/>
              <a:defRPr b="0" i="0" sz="2100" u="none" cap="none" strike="noStrike">
                <a:solidFill>
                  <a:schemeClr val="dk1"/>
                </a:solidFill>
                <a:latin typeface="Constantia"/>
                <a:ea typeface="Constantia"/>
                <a:cs typeface="Constantia"/>
                <a:sym typeface="Constantia"/>
              </a:defRPr>
            </a:lvl3pPr>
            <a:lvl4pPr indent="-311150" lvl="3" marL="1828800" marR="0" rtl="0" algn="l">
              <a:spcBef>
                <a:spcPts val="400"/>
              </a:spcBef>
              <a:spcAft>
                <a:spcPts val="0"/>
              </a:spcAft>
              <a:buClr>
                <a:schemeClr val="accent3"/>
              </a:buClr>
              <a:buSzPts val="1300"/>
              <a:buFont typeface="Noto Sans Symbols"/>
              <a:buChar char="⚫"/>
              <a:defRPr b="0" i="0" sz="2000" u="none" cap="none" strike="noStrike">
                <a:solidFill>
                  <a:schemeClr val="dk1"/>
                </a:solidFill>
                <a:latin typeface="Constantia"/>
                <a:ea typeface="Constantia"/>
                <a:cs typeface="Constantia"/>
                <a:sym typeface="Constantia"/>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Constantia"/>
                <a:ea typeface="Constantia"/>
                <a:cs typeface="Constantia"/>
                <a:sym typeface="Constantia"/>
              </a:defRPr>
            </a:lvl5pPr>
            <a:lvl6pPr indent="-320040" lvl="5" marL="2743200" marR="0" rtl="0" algn="l">
              <a:spcBef>
                <a:spcPts val="360"/>
              </a:spcBef>
              <a:spcAft>
                <a:spcPts val="0"/>
              </a:spcAft>
              <a:buClr>
                <a:schemeClr val="accent5"/>
              </a:buClr>
              <a:buSzPts val="1440"/>
              <a:buFont typeface="Noto Sans Symbols"/>
              <a:buChar char="⚫"/>
              <a:defRPr b="0" i="0" sz="1800" u="none" cap="none" strike="noStrike">
                <a:solidFill>
                  <a:schemeClr val="dk1"/>
                </a:solidFill>
                <a:latin typeface="Constantia"/>
                <a:ea typeface="Constantia"/>
                <a:cs typeface="Constantia"/>
                <a:sym typeface="Constantia"/>
              </a:defRPr>
            </a:lvl6pPr>
            <a:lvl7pPr indent="-309880" lvl="6" marL="3200400" marR="0" rtl="0" algn="l">
              <a:spcBef>
                <a:spcPts val="320"/>
              </a:spcBef>
              <a:spcAft>
                <a:spcPts val="0"/>
              </a:spcAft>
              <a:buClr>
                <a:schemeClr val="accent6"/>
              </a:buClr>
              <a:buSzPts val="1280"/>
              <a:buFont typeface="Noto Sans Symbols"/>
              <a:buChar char="⚫"/>
              <a:defRPr b="0" i="0" sz="1600" u="none" cap="none" strike="noStrike">
                <a:solidFill>
                  <a:schemeClr val="dk1"/>
                </a:solidFill>
                <a:latin typeface="Constantia"/>
                <a:ea typeface="Constantia"/>
                <a:cs typeface="Constantia"/>
                <a:sym typeface="Constantia"/>
              </a:defRPr>
            </a:lvl7pPr>
            <a:lvl8pPr indent="-330200" lvl="7" marL="3657600" marR="0" rtl="0" algn="l">
              <a:spcBef>
                <a:spcPts val="320"/>
              </a:spcBef>
              <a:spcAft>
                <a:spcPts val="0"/>
              </a:spcAft>
              <a:buClr>
                <a:schemeClr val="dk2"/>
              </a:buClr>
              <a:buSzPts val="1600"/>
              <a:buFont typeface="Constantia"/>
              <a:buChar char="•"/>
              <a:defRPr b="0" i="0" sz="1600" u="none" cap="none" strike="noStrike">
                <a:solidFill>
                  <a:schemeClr val="dk1"/>
                </a:solidFill>
                <a:latin typeface="Constantia"/>
                <a:ea typeface="Constantia"/>
                <a:cs typeface="Constantia"/>
                <a:sym typeface="Constantia"/>
              </a:defRPr>
            </a:lvl8pPr>
            <a:lvl9pPr indent="-317500" lvl="8" marL="4114800" marR="0" rtl="0" algn="l">
              <a:spcBef>
                <a:spcPts val="280"/>
              </a:spcBef>
              <a:spcAft>
                <a:spcPts val="0"/>
              </a:spcAft>
              <a:buClr>
                <a:schemeClr val="dk2"/>
              </a:buClr>
              <a:buSzPts val="1400"/>
              <a:buFont typeface="Constantia"/>
              <a:buChar char="•"/>
              <a:defRPr b="0" i="0" sz="1400" u="none" cap="none" strike="noStrike">
                <a:solidFill>
                  <a:schemeClr val="dk1"/>
                </a:solidFill>
                <a:latin typeface="Constantia"/>
                <a:ea typeface="Constantia"/>
                <a:cs typeface="Constantia"/>
                <a:sym typeface="Constantia"/>
              </a:defRPr>
            </a:lvl9pPr>
          </a:lstStyle>
          <a:p/>
        </p:txBody>
      </p:sp>
      <p:sp>
        <p:nvSpPr>
          <p:cNvPr id="31" name="Google Shape;31;p3"/>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sz="1200">
                <a:solidFill>
                  <a:srgbClr val="035C75"/>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9pPr>
          </a:lstStyle>
          <a:p/>
        </p:txBody>
      </p:sp>
      <p:sp>
        <p:nvSpPr>
          <p:cNvPr id="32" name="Google Shape;32;p3"/>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sz="1200">
                <a:solidFill>
                  <a:srgbClr val="035C75"/>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9pPr>
          </a:lstStyle>
          <a:p/>
        </p:txBody>
      </p:sp>
      <p:sp>
        <p:nvSpPr>
          <p:cNvPr id="33" name="Google Shape;33;p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rtl="0" algn="r">
              <a:spcBef>
                <a:spcPts val="0"/>
              </a:spcBef>
              <a:buNone/>
              <a:defRPr b="0" sz="1200" u="none">
                <a:solidFill>
                  <a:srgbClr val="035C75"/>
                </a:solidFill>
                <a:latin typeface="Constantia"/>
                <a:ea typeface="Constantia"/>
                <a:cs typeface="Constantia"/>
                <a:sym typeface="Constantia"/>
              </a:defRPr>
            </a:lvl1pPr>
            <a:lvl2pPr indent="0" lvl="1" marL="0" marR="0" rtl="0" algn="r">
              <a:spcBef>
                <a:spcPts val="0"/>
              </a:spcBef>
              <a:buNone/>
              <a:defRPr b="0" sz="1200" u="none">
                <a:solidFill>
                  <a:srgbClr val="035C75"/>
                </a:solidFill>
                <a:latin typeface="Constantia"/>
                <a:ea typeface="Constantia"/>
                <a:cs typeface="Constantia"/>
                <a:sym typeface="Constantia"/>
              </a:defRPr>
            </a:lvl2pPr>
            <a:lvl3pPr indent="0" lvl="2" marL="0" marR="0" rtl="0" algn="r">
              <a:spcBef>
                <a:spcPts val="0"/>
              </a:spcBef>
              <a:buNone/>
              <a:defRPr b="0" sz="1200" u="none">
                <a:solidFill>
                  <a:srgbClr val="035C75"/>
                </a:solidFill>
                <a:latin typeface="Constantia"/>
                <a:ea typeface="Constantia"/>
                <a:cs typeface="Constantia"/>
                <a:sym typeface="Constantia"/>
              </a:defRPr>
            </a:lvl3pPr>
            <a:lvl4pPr indent="0" lvl="3" marL="0" marR="0" rtl="0" algn="r">
              <a:spcBef>
                <a:spcPts val="0"/>
              </a:spcBef>
              <a:buNone/>
              <a:defRPr b="0" sz="1200" u="none">
                <a:solidFill>
                  <a:srgbClr val="035C75"/>
                </a:solidFill>
                <a:latin typeface="Constantia"/>
                <a:ea typeface="Constantia"/>
                <a:cs typeface="Constantia"/>
                <a:sym typeface="Constantia"/>
              </a:defRPr>
            </a:lvl4pPr>
            <a:lvl5pPr indent="0" lvl="4" marL="0" marR="0" rtl="0" algn="r">
              <a:spcBef>
                <a:spcPts val="0"/>
              </a:spcBef>
              <a:buNone/>
              <a:defRPr b="0" sz="1200" u="none">
                <a:solidFill>
                  <a:srgbClr val="035C75"/>
                </a:solidFill>
                <a:latin typeface="Constantia"/>
                <a:ea typeface="Constantia"/>
                <a:cs typeface="Constantia"/>
                <a:sym typeface="Constantia"/>
              </a:defRPr>
            </a:lvl5pPr>
            <a:lvl6pPr indent="0" lvl="5" marL="0" marR="0" rtl="0" algn="r">
              <a:spcBef>
                <a:spcPts val="0"/>
              </a:spcBef>
              <a:buNone/>
              <a:defRPr b="0" sz="1200" u="none">
                <a:solidFill>
                  <a:srgbClr val="035C75"/>
                </a:solidFill>
                <a:latin typeface="Constantia"/>
                <a:ea typeface="Constantia"/>
                <a:cs typeface="Constantia"/>
                <a:sym typeface="Constantia"/>
              </a:defRPr>
            </a:lvl6pPr>
            <a:lvl7pPr indent="0" lvl="6" marL="0" marR="0" rtl="0" algn="r">
              <a:spcBef>
                <a:spcPts val="0"/>
              </a:spcBef>
              <a:buNone/>
              <a:defRPr b="0" sz="1200" u="none">
                <a:solidFill>
                  <a:srgbClr val="035C75"/>
                </a:solidFill>
                <a:latin typeface="Constantia"/>
                <a:ea typeface="Constantia"/>
                <a:cs typeface="Constantia"/>
                <a:sym typeface="Constantia"/>
              </a:defRPr>
            </a:lvl7pPr>
            <a:lvl8pPr indent="0" lvl="7" marL="0" marR="0" rtl="0" algn="r">
              <a:spcBef>
                <a:spcPts val="0"/>
              </a:spcBef>
              <a:buNone/>
              <a:defRPr b="0" sz="1200" u="none">
                <a:solidFill>
                  <a:srgbClr val="035C75"/>
                </a:solidFill>
                <a:latin typeface="Constantia"/>
                <a:ea typeface="Constantia"/>
                <a:cs typeface="Constantia"/>
                <a:sym typeface="Constantia"/>
              </a:defRPr>
            </a:lvl8pPr>
            <a:lvl9pPr indent="0" lvl="8" marL="0" marR="0" rtl="0" algn="r">
              <a:spcBef>
                <a:spcPts val="0"/>
              </a:spcBef>
              <a:buNone/>
              <a:defRPr b="0" sz="1200" u="non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grpSp>
        <p:nvGrpSpPr>
          <p:cNvPr id="34" name="Google Shape;34;p3"/>
          <p:cNvGrpSpPr/>
          <p:nvPr/>
        </p:nvGrpSpPr>
        <p:grpSpPr>
          <a:xfrm>
            <a:off x="-29294" y="-16113"/>
            <a:ext cx="9198255" cy="1086266"/>
            <a:chOff x="-29322" y="-1971"/>
            <a:chExt cx="9198255" cy="1086266"/>
          </a:xfrm>
        </p:grpSpPr>
        <p:sp>
          <p:nvSpPr>
            <p:cNvPr id="35" name="Google Shape;35;p3"/>
            <p:cNvSpPr/>
            <p:nvPr/>
          </p:nvSpPr>
          <p:spPr>
            <a:xfrm rot="-164308">
              <a:off x="-19045" y="216550"/>
              <a:ext cx="9163050" cy="649224"/>
            </a:xfrm>
            <a:custGeom>
              <a:rect b="b" l="l" r="r" t="t"/>
              <a:pathLst>
                <a:path extrusionOk="0" h="1055" w="5772">
                  <a:moveTo>
                    <a:pt x="0" y="966"/>
                  </a:moveTo>
                  <a:cubicBezTo>
                    <a:pt x="282" y="738"/>
                    <a:pt x="923" y="275"/>
                    <a:pt x="1608" y="282"/>
                  </a:cubicBezTo>
                  <a:cubicBezTo>
                    <a:pt x="2293" y="289"/>
                    <a:pt x="3416" y="1055"/>
                    <a:pt x="4110" y="1008"/>
                  </a:cubicBezTo>
                  <a:cubicBezTo>
                    <a:pt x="4804" y="961"/>
                    <a:pt x="5426" y="210"/>
                    <a:pt x="5772" y="0"/>
                  </a:cubicBezTo>
                </a:path>
              </a:pathLst>
            </a:custGeom>
            <a:noFill/>
            <a:ln cap="flat" cmpd="sng" w="10775">
              <a:solidFill>
                <a:srgbClr val="09B6BE"/>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36" name="Google Shape;36;p3"/>
            <p:cNvSpPr/>
            <p:nvPr/>
          </p:nvSpPr>
          <p:spPr>
            <a:xfrm rot="-164308">
              <a:off x="-14309" y="290003"/>
              <a:ext cx="9175812" cy="530352"/>
            </a:xfrm>
            <a:custGeom>
              <a:rect b="b" l="l" r="r" t="t"/>
              <a:pathLst>
                <a:path extrusionOk="0" h="854" w="5766">
                  <a:moveTo>
                    <a:pt x="0" y="732"/>
                  </a:moveTo>
                  <a:cubicBezTo>
                    <a:pt x="273" y="647"/>
                    <a:pt x="951" y="214"/>
                    <a:pt x="1638" y="228"/>
                  </a:cubicBezTo>
                  <a:cubicBezTo>
                    <a:pt x="2325" y="242"/>
                    <a:pt x="3434" y="854"/>
                    <a:pt x="4122" y="816"/>
                  </a:cubicBezTo>
                  <a:cubicBezTo>
                    <a:pt x="4810" y="778"/>
                    <a:pt x="5424" y="170"/>
                    <a:pt x="5766" y="0"/>
                  </a:cubicBezTo>
                </a:path>
              </a:pathLst>
            </a:cu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gr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4.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16.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12.png"/><Relationship Id="rId4" Type="http://schemas.openxmlformats.org/officeDocument/2006/relationships/image" Target="../media/image15.jpg"/><Relationship Id="rId5" Type="http://schemas.openxmlformats.org/officeDocument/2006/relationships/image" Target="../media/image25.png"/><Relationship Id="rId6" Type="http://schemas.openxmlformats.org/officeDocument/2006/relationships/image" Target="../media/image1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1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2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24.png"/><Relationship Id="rId4" Type="http://schemas.openxmlformats.org/officeDocument/2006/relationships/image" Target="../media/image26.png"/><Relationship Id="rId5" Type="http://schemas.openxmlformats.org/officeDocument/2006/relationships/image" Target="../media/image2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28.png"/><Relationship Id="rId4" Type="http://schemas.openxmlformats.org/officeDocument/2006/relationships/image" Target="../media/image2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image" Target="../media/image1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 Id="rId3" Type="http://schemas.openxmlformats.org/officeDocument/2006/relationships/image" Target="../media/image1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image" Target="../media/image2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2.xml"/><Relationship Id="rId3" Type="http://schemas.openxmlformats.org/officeDocument/2006/relationships/hyperlink" Target="https://docs.google.com/presentation/u/0/d/15Cp_YoXCwfHkSmIUlmTWvxSnGo1bEKQFDv8WvE2jABI/edit"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3.xml"/><Relationship Id="rId3" Type="http://schemas.openxmlformats.org/officeDocument/2006/relationships/hyperlink" Target="https://drive.google.com/open?id=1NjtXgcePGE7XjI-mInysClykmZDCUkt5"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5"/>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p>
            <a:pPr indent="0" lvl="0" marL="0" rtl="0" algn="r">
              <a:spcBef>
                <a:spcPts val="0"/>
              </a:spcBef>
              <a:spcAft>
                <a:spcPts val="0"/>
              </a:spcAft>
              <a:buClr>
                <a:srgbClr val="4CE0EA"/>
              </a:buClr>
              <a:buSzPts val="5600"/>
              <a:buFont typeface="Calibri"/>
              <a:buNone/>
            </a:pPr>
            <a:r>
              <a:rPr lang="en-US"/>
              <a:t>MTSA</a:t>
            </a:r>
            <a:br>
              <a:rPr lang="en-US"/>
            </a:br>
            <a:r>
              <a:rPr lang="en-US"/>
              <a:t>33 CFR 105.210</a:t>
            </a:r>
            <a:endParaRPr/>
          </a:p>
        </p:txBody>
      </p:sp>
      <p:sp>
        <p:nvSpPr>
          <p:cNvPr id="117" name="Google Shape;117;p15"/>
          <p:cNvSpPr txBox="1"/>
          <p:nvPr>
            <p:ph idx="1" type="subTitle"/>
          </p:nvPr>
        </p:nvSpPr>
        <p:spPr>
          <a:xfrm>
            <a:off x="533400" y="3228536"/>
            <a:ext cx="7854600" cy="1752600"/>
          </a:xfrm>
          <a:prstGeom prst="rect">
            <a:avLst/>
          </a:prstGeom>
          <a:noFill/>
          <a:ln>
            <a:noFill/>
          </a:ln>
        </p:spPr>
        <p:txBody>
          <a:bodyPr anchorCtr="0" anchor="t" bIns="45700" lIns="0" spcFirstLastPara="1" rIns="18275" wrap="square" tIns="45700">
            <a:normAutofit/>
          </a:bodyPr>
          <a:lstStyle/>
          <a:p>
            <a:pPr indent="0" lvl="0" marL="0" marR="45720" rtl="0" algn="r">
              <a:spcBef>
                <a:spcPts val="0"/>
              </a:spcBef>
              <a:spcAft>
                <a:spcPts val="0"/>
              </a:spcAft>
              <a:buSzPts val="2470"/>
              <a:buNone/>
            </a:pPr>
            <a:r>
              <a:rPr lang="en-US"/>
              <a:t>Training for Personnel with Security Duties.</a:t>
            </a:r>
            <a:endParaRPr/>
          </a:p>
          <a:p>
            <a:pPr indent="0" lvl="0" marL="0" marR="45720" rtl="0" algn="r">
              <a:spcBef>
                <a:spcPts val="520"/>
              </a:spcBef>
              <a:spcAft>
                <a:spcPts val="0"/>
              </a:spcAft>
              <a:buSzPts val="2470"/>
              <a:buNone/>
            </a:pPr>
            <a:r>
              <a:t/>
            </a:r>
            <a:endParaRPr/>
          </a:p>
        </p:txBody>
      </p:sp>
      <p:sp>
        <p:nvSpPr>
          <p:cNvPr id="118" name="Google Shape;118;p1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6"/>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p>
            <a:pPr indent="0" lvl="0" marL="0" rtl="0" algn="r">
              <a:spcBef>
                <a:spcPts val="0"/>
              </a:spcBef>
              <a:spcAft>
                <a:spcPts val="0"/>
              </a:spcAft>
              <a:buClr>
                <a:srgbClr val="4CE0EA"/>
              </a:buClr>
              <a:buSzPts val="5600"/>
              <a:buFont typeface="Calibri"/>
              <a:buNone/>
            </a:pPr>
            <a:r>
              <a:rPr lang="en-US"/>
              <a:t>Commonly Used MTSA Acronyms</a:t>
            </a:r>
            <a:endParaRPr/>
          </a:p>
        </p:txBody>
      </p:sp>
      <p:sp>
        <p:nvSpPr>
          <p:cNvPr id="124" name="Google Shape;124;p16"/>
          <p:cNvSpPr txBox="1"/>
          <p:nvPr>
            <p:ph idx="1" type="subTitle"/>
          </p:nvPr>
        </p:nvSpPr>
        <p:spPr>
          <a:xfrm>
            <a:off x="1371600" y="3810000"/>
            <a:ext cx="7162800" cy="2667000"/>
          </a:xfrm>
          <a:prstGeom prst="rect">
            <a:avLst/>
          </a:prstGeom>
          <a:noFill/>
          <a:ln>
            <a:noFill/>
          </a:ln>
        </p:spPr>
        <p:txBody>
          <a:bodyPr anchorCtr="0" anchor="t" bIns="45700" lIns="0" spcFirstLastPara="1" rIns="18275" wrap="square" tIns="45700">
            <a:normAutofit fontScale="92500" lnSpcReduction="20000"/>
          </a:bodyPr>
          <a:lstStyle/>
          <a:p>
            <a:pPr indent="0" lvl="0" marL="0" rtl="0" algn="l">
              <a:spcBef>
                <a:spcPts val="0"/>
              </a:spcBef>
              <a:spcAft>
                <a:spcPts val="0"/>
              </a:spcAft>
              <a:buSzPct val="95000"/>
              <a:buNone/>
            </a:pPr>
            <a:r>
              <a:rPr lang="en-US"/>
              <a:t>AMS                               Area Maritime Security</a:t>
            </a:r>
            <a:endParaRPr/>
          </a:p>
          <a:p>
            <a:pPr indent="0" lvl="0" marL="0" rtl="0" algn="l">
              <a:spcBef>
                <a:spcPts val="481"/>
              </a:spcBef>
              <a:spcAft>
                <a:spcPts val="0"/>
              </a:spcAft>
              <a:buSzPct val="95000"/>
              <a:buNone/>
            </a:pPr>
            <a:r>
              <a:rPr lang="en-US"/>
              <a:t>AOR                               Area of Responsibility</a:t>
            </a:r>
            <a:endParaRPr/>
          </a:p>
          <a:p>
            <a:pPr indent="0" lvl="0" marL="0" rtl="0" algn="l">
              <a:spcBef>
                <a:spcPts val="481"/>
              </a:spcBef>
              <a:spcAft>
                <a:spcPts val="0"/>
              </a:spcAft>
              <a:buSzPct val="95000"/>
              <a:buNone/>
            </a:pPr>
            <a:r>
              <a:rPr lang="en-US"/>
              <a:t>ASP                                Alternate Security Program</a:t>
            </a:r>
            <a:endParaRPr/>
          </a:p>
          <a:p>
            <a:pPr indent="0" lvl="0" marL="0" rtl="0" algn="l">
              <a:spcBef>
                <a:spcPts val="481"/>
              </a:spcBef>
              <a:spcAft>
                <a:spcPts val="0"/>
              </a:spcAft>
              <a:buSzPct val="95000"/>
              <a:buNone/>
            </a:pPr>
            <a:r>
              <a:rPr lang="en-US"/>
              <a:t>CFR                                Code of Federal Regulation</a:t>
            </a:r>
            <a:endParaRPr/>
          </a:p>
          <a:p>
            <a:pPr indent="0" lvl="0" marL="0" rtl="0" algn="l">
              <a:spcBef>
                <a:spcPts val="481"/>
              </a:spcBef>
              <a:spcAft>
                <a:spcPts val="0"/>
              </a:spcAft>
              <a:buSzPct val="95000"/>
              <a:buNone/>
            </a:pPr>
            <a:r>
              <a:rPr lang="en-US"/>
              <a:t>CDC                               Certain Dangerous Cargo</a:t>
            </a:r>
            <a:endParaRPr/>
          </a:p>
          <a:p>
            <a:pPr indent="0" lvl="0" marL="0" rtl="0" algn="l">
              <a:spcBef>
                <a:spcPts val="481"/>
              </a:spcBef>
              <a:spcAft>
                <a:spcPts val="0"/>
              </a:spcAft>
              <a:buSzPct val="95000"/>
              <a:buNone/>
            </a:pPr>
            <a:r>
              <a:rPr lang="en-US"/>
              <a:t>COTP                             Captain of the Port</a:t>
            </a:r>
            <a:endParaRPr/>
          </a:p>
          <a:p>
            <a:pPr indent="0" lvl="0" marL="0" rtl="0" algn="l">
              <a:spcBef>
                <a:spcPts val="481"/>
              </a:spcBef>
              <a:spcAft>
                <a:spcPts val="0"/>
              </a:spcAft>
              <a:buSzPct val="95000"/>
              <a:buNone/>
            </a:pPr>
            <a:r>
              <a:rPr lang="en-US"/>
              <a:t>CSO                               Company Security Officer</a:t>
            </a:r>
            <a:endParaRPr/>
          </a:p>
          <a:p>
            <a:pPr indent="0" lvl="0" marL="0" marR="45720" rtl="0" algn="r">
              <a:spcBef>
                <a:spcPts val="481"/>
              </a:spcBef>
              <a:spcAft>
                <a:spcPts val="0"/>
              </a:spcAft>
              <a:buSzPct val="95000"/>
              <a:buNone/>
            </a:pPr>
            <a:r>
              <a:t/>
            </a:r>
            <a:endParaRPr/>
          </a:p>
        </p:txBody>
      </p:sp>
      <p:sp>
        <p:nvSpPr>
          <p:cNvPr id="125" name="Google Shape;125;p1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7"/>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p>
            <a:pPr indent="0" lvl="0" marL="0" rtl="0" algn="r">
              <a:spcBef>
                <a:spcPts val="0"/>
              </a:spcBef>
              <a:spcAft>
                <a:spcPts val="0"/>
              </a:spcAft>
              <a:buClr>
                <a:srgbClr val="4CE0EA"/>
              </a:buClr>
              <a:buSzPts val="5600"/>
              <a:buFont typeface="Calibri"/>
              <a:buNone/>
            </a:pPr>
            <a:r>
              <a:rPr lang="en-US"/>
              <a:t>Commonly Used MTSA Acronyms</a:t>
            </a:r>
            <a:endParaRPr/>
          </a:p>
        </p:txBody>
      </p:sp>
      <p:sp>
        <p:nvSpPr>
          <p:cNvPr id="131" name="Google Shape;131;p17"/>
          <p:cNvSpPr txBox="1"/>
          <p:nvPr>
            <p:ph idx="1" type="subTitle"/>
          </p:nvPr>
        </p:nvSpPr>
        <p:spPr>
          <a:xfrm>
            <a:off x="381000" y="3810000"/>
            <a:ext cx="8382000" cy="2667000"/>
          </a:xfrm>
          <a:prstGeom prst="rect">
            <a:avLst/>
          </a:prstGeom>
          <a:noFill/>
          <a:ln>
            <a:noFill/>
          </a:ln>
        </p:spPr>
        <p:txBody>
          <a:bodyPr anchorCtr="0" anchor="t" bIns="45700" lIns="0" spcFirstLastPara="1" rIns="18275" wrap="square" tIns="45700">
            <a:normAutofit fontScale="92500"/>
          </a:bodyPr>
          <a:lstStyle/>
          <a:p>
            <a:pPr indent="0" lvl="0" marL="0" rtl="0" algn="l">
              <a:spcBef>
                <a:spcPts val="0"/>
              </a:spcBef>
              <a:spcAft>
                <a:spcPts val="0"/>
              </a:spcAft>
              <a:buSzPct val="95000"/>
              <a:buNone/>
            </a:pPr>
            <a:r>
              <a:rPr lang="en-US"/>
              <a:t>DHS                               Department of Homeland Security</a:t>
            </a:r>
            <a:endParaRPr/>
          </a:p>
          <a:p>
            <a:pPr indent="0" lvl="0" marL="0" rtl="0" algn="l">
              <a:spcBef>
                <a:spcPts val="481"/>
              </a:spcBef>
              <a:spcAft>
                <a:spcPts val="0"/>
              </a:spcAft>
              <a:buSzPct val="95000"/>
              <a:buNone/>
            </a:pPr>
            <a:r>
              <a:rPr lang="en-US"/>
              <a:t>DOS                               Declaration of Security</a:t>
            </a:r>
            <a:endParaRPr/>
          </a:p>
          <a:p>
            <a:pPr indent="0" lvl="0" marL="0" rtl="0" algn="l">
              <a:spcBef>
                <a:spcPts val="481"/>
              </a:spcBef>
              <a:spcAft>
                <a:spcPts val="0"/>
              </a:spcAft>
              <a:buSzPct val="95000"/>
              <a:buNone/>
            </a:pPr>
            <a:r>
              <a:rPr lang="en-US"/>
              <a:t>FMSC                             Federal Maritime Security</a:t>
            </a:r>
            <a:endParaRPr/>
          </a:p>
          <a:p>
            <a:pPr indent="0" lvl="0" marL="0" rtl="0" algn="l">
              <a:spcBef>
                <a:spcPts val="481"/>
              </a:spcBef>
              <a:spcAft>
                <a:spcPts val="0"/>
              </a:spcAft>
              <a:buSzPct val="95000"/>
              <a:buNone/>
            </a:pPr>
            <a:r>
              <a:rPr lang="en-US"/>
              <a:t>FSO                                Facility Security Officer</a:t>
            </a:r>
            <a:endParaRPr/>
          </a:p>
          <a:p>
            <a:pPr indent="0" lvl="0" marL="0" rtl="0" algn="l">
              <a:spcBef>
                <a:spcPts val="481"/>
              </a:spcBef>
              <a:spcAft>
                <a:spcPts val="0"/>
              </a:spcAft>
              <a:buSzPct val="95000"/>
              <a:buNone/>
            </a:pPr>
            <a:r>
              <a:rPr lang="en-US"/>
              <a:t>FSP                                 Facility Security Plan</a:t>
            </a:r>
            <a:endParaRPr/>
          </a:p>
          <a:p>
            <a:pPr indent="0" lvl="0" marL="0" rtl="0" algn="l">
              <a:spcBef>
                <a:spcPts val="481"/>
              </a:spcBef>
              <a:spcAft>
                <a:spcPts val="0"/>
              </a:spcAft>
              <a:buSzPct val="95000"/>
              <a:buNone/>
            </a:pPr>
            <a:r>
              <a:rPr lang="en-US"/>
              <a:t>HSAS                             Homeland Security Advisory System</a:t>
            </a:r>
            <a:endParaRPr/>
          </a:p>
          <a:p>
            <a:pPr indent="0" lvl="0" marL="0" marR="45720" rtl="0" algn="r">
              <a:spcBef>
                <a:spcPts val="481"/>
              </a:spcBef>
              <a:spcAft>
                <a:spcPts val="0"/>
              </a:spcAft>
              <a:buSzPct val="95000"/>
              <a:buNone/>
            </a:pPr>
            <a:r>
              <a:t/>
            </a:r>
            <a:endParaRPr/>
          </a:p>
        </p:txBody>
      </p:sp>
      <p:sp>
        <p:nvSpPr>
          <p:cNvPr id="132" name="Google Shape;132;p1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8"/>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p>
            <a:pPr indent="0" lvl="0" marL="0" rtl="0" algn="r">
              <a:spcBef>
                <a:spcPts val="0"/>
              </a:spcBef>
              <a:spcAft>
                <a:spcPts val="0"/>
              </a:spcAft>
              <a:buClr>
                <a:srgbClr val="4CE0EA"/>
              </a:buClr>
              <a:buSzPts val="5600"/>
              <a:buFont typeface="Calibri"/>
              <a:buNone/>
            </a:pPr>
            <a:r>
              <a:rPr lang="en-US"/>
              <a:t>Commonly Used MTSA Acronyms</a:t>
            </a:r>
            <a:endParaRPr/>
          </a:p>
        </p:txBody>
      </p:sp>
      <p:sp>
        <p:nvSpPr>
          <p:cNvPr id="138" name="Google Shape;138;p18"/>
          <p:cNvSpPr txBox="1"/>
          <p:nvPr>
            <p:ph idx="1" type="subTitle"/>
          </p:nvPr>
        </p:nvSpPr>
        <p:spPr>
          <a:xfrm>
            <a:off x="381000" y="3810000"/>
            <a:ext cx="8382000" cy="2667000"/>
          </a:xfrm>
          <a:prstGeom prst="rect">
            <a:avLst/>
          </a:prstGeom>
          <a:noFill/>
          <a:ln>
            <a:noFill/>
          </a:ln>
        </p:spPr>
        <p:txBody>
          <a:bodyPr anchorCtr="0" anchor="t" bIns="45700" lIns="0" spcFirstLastPara="1" rIns="18275" wrap="square" tIns="45700">
            <a:normAutofit fontScale="85000" lnSpcReduction="10000"/>
          </a:bodyPr>
          <a:lstStyle/>
          <a:p>
            <a:pPr indent="0" lvl="0" marL="0" rtl="0" algn="l">
              <a:spcBef>
                <a:spcPts val="0"/>
              </a:spcBef>
              <a:spcAft>
                <a:spcPts val="0"/>
              </a:spcAft>
              <a:buSzPct val="95000"/>
              <a:buNone/>
            </a:pPr>
            <a:r>
              <a:rPr lang="en-US"/>
              <a:t>IMO                          International Maritime Organization</a:t>
            </a:r>
            <a:endParaRPr/>
          </a:p>
          <a:p>
            <a:pPr indent="0" lvl="0" marL="0" rtl="0" algn="l">
              <a:spcBef>
                <a:spcPts val="442"/>
              </a:spcBef>
              <a:spcAft>
                <a:spcPts val="0"/>
              </a:spcAft>
              <a:buSzPct val="95000"/>
              <a:buNone/>
            </a:pPr>
            <a:r>
              <a:rPr lang="en-US"/>
              <a:t>ISPS                           International Ship &amp; Port Security Code</a:t>
            </a:r>
            <a:endParaRPr/>
          </a:p>
          <a:p>
            <a:pPr indent="0" lvl="0" marL="0" rtl="0" algn="l">
              <a:spcBef>
                <a:spcPts val="442"/>
              </a:spcBef>
              <a:spcAft>
                <a:spcPts val="0"/>
              </a:spcAft>
              <a:buSzPct val="95000"/>
              <a:buNone/>
            </a:pPr>
            <a:r>
              <a:rPr lang="en-US"/>
              <a:t>JTTF                           Joint Terrorism Task Force</a:t>
            </a:r>
            <a:endParaRPr/>
          </a:p>
          <a:p>
            <a:pPr indent="0" lvl="0" marL="0" rtl="0" algn="l">
              <a:spcBef>
                <a:spcPts val="442"/>
              </a:spcBef>
              <a:spcAft>
                <a:spcPts val="0"/>
              </a:spcAft>
              <a:buSzPct val="95000"/>
              <a:buNone/>
            </a:pPr>
            <a:r>
              <a:rPr lang="en-US"/>
              <a:t>MARSEC                   Maritime Security</a:t>
            </a:r>
            <a:endParaRPr/>
          </a:p>
          <a:p>
            <a:pPr indent="0" lvl="0" marL="0" rtl="0" algn="l">
              <a:spcBef>
                <a:spcPts val="442"/>
              </a:spcBef>
              <a:spcAft>
                <a:spcPts val="0"/>
              </a:spcAft>
              <a:buSzPct val="95000"/>
              <a:buNone/>
            </a:pPr>
            <a:r>
              <a:rPr lang="en-US"/>
              <a:t>MTSA                        Maritime Transportation Security Act</a:t>
            </a:r>
            <a:endParaRPr/>
          </a:p>
          <a:p>
            <a:pPr indent="0" lvl="0" marL="0" rtl="0" algn="l">
              <a:spcBef>
                <a:spcPts val="442"/>
              </a:spcBef>
              <a:spcAft>
                <a:spcPts val="0"/>
              </a:spcAft>
              <a:buSzPct val="95000"/>
              <a:buNone/>
            </a:pPr>
            <a:r>
              <a:rPr lang="en-US"/>
              <a:t>NFSPRC                    National Facility Security Plan Review Center</a:t>
            </a:r>
            <a:endParaRPr/>
          </a:p>
          <a:p>
            <a:pPr indent="0" lvl="0" marL="0" rtl="0" algn="l">
              <a:spcBef>
                <a:spcPts val="442"/>
              </a:spcBef>
              <a:spcAft>
                <a:spcPts val="0"/>
              </a:spcAft>
              <a:buSzPct val="95000"/>
              <a:buNone/>
            </a:pPr>
            <a:r>
              <a:rPr lang="en-US"/>
              <a:t>OCS                           Outer Continental Shelf</a:t>
            </a:r>
            <a:endParaRPr/>
          </a:p>
          <a:p>
            <a:pPr indent="0" lvl="0" marL="0" marR="45720" rtl="0" algn="r">
              <a:spcBef>
                <a:spcPts val="442"/>
              </a:spcBef>
              <a:spcAft>
                <a:spcPts val="0"/>
              </a:spcAft>
              <a:buSzPct val="95000"/>
              <a:buNone/>
            </a:pPr>
            <a:r>
              <a:t/>
            </a:r>
            <a:endParaRPr/>
          </a:p>
        </p:txBody>
      </p:sp>
      <p:sp>
        <p:nvSpPr>
          <p:cNvPr id="139" name="Google Shape;139;p1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9"/>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p>
            <a:pPr indent="0" lvl="0" marL="0" rtl="0" algn="r">
              <a:spcBef>
                <a:spcPts val="0"/>
              </a:spcBef>
              <a:spcAft>
                <a:spcPts val="0"/>
              </a:spcAft>
              <a:buClr>
                <a:srgbClr val="4CE0EA"/>
              </a:buClr>
              <a:buSzPts val="5600"/>
              <a:buFont typeface="Calibri"/>
              <a:buNone/>
            </a:pPr>
            <a:r>
              <a:rPr lang="en-US"/>
              <a:t>Commonly Used MTSA Acronyms</a:t>
            </a:r>
            <a:endParaRPr/>
          </a:p>
        </p:txBody>
      </p:sp>
      <p:sp>
        <p:nvSpPr>
          <p:cNvPr id="145" name="Google Shape;145;p19"/>
          <p:cNvSpPr txBox="1"/>
          <p:nvPr>
            <p:ph idx="1" type="subTitle"/>
          </p:nvPr>
        </p:nvSpPr>
        <p:spPr>
          <a:xfrm>
            <a:off x="381000" y="3810000"/>
            <a:ext cx="8382000" cy="2667000"/>
          </a:xfrm>
          <a:prstGeom prst="rect">
            <a:avLst/>
          </a:prstGeom>
          <a:noFill/>
          <a:ln>
            <a:noFill/>
          </a:ln>
        </p:spPr>
        <p:txBody>
          <a:bodyPr anchorCtr="0" anchor="t" bIns="45700" lIns="0" spcFirstLastPara="1" rIns="18275" wrap="square" tIns="45700">
            <a:normAutofit fontScale="92500"/>
          </a:bodyPr>
          <a:lstStyle/>
          <a:p>
            <a:pPr indent="0" lvl="0" marL="0" rtl="0" algn="l">
              <a:spcBef>
                <a:spcPts val="0"/>
              </a:spcBef>
              <a:spcAft>
                <a:spcPts val="0"/>
              </a:spcAft>
              <a:buSzPct val="95000"/>
              <a:buNone/>
            </a:pPr>
            <a:r>
              <a:rPr lang="en-US"/>
              <a:t>SOLAS                       Safety of Life at Sea</a:t>
            </a:r>
            <a:endParaRPr/>
          </a:p>
          <a:p>
            <a:pPr indent="0" lvl="0" marL="0" rtl="0" algn="l">
              <a:spcBef>
                <a:spcPts val="481"/>
              </a:spcBef>
              <a:spcAft>
                <a:spcPts val="0"/>
              </a:spcAft>
              <a:buSzPct val="95000"/>
              <a:buNone/>
            </a:pPr>
            <a:r>
              <a:rPr lang="en-US"/>
              <a:t>SSI                              Sensitive Security Information</a:t>
            </a:r>
            <a:endParaRPr/>
          </a:p>
          <a:p>
            <a:pPr indent="0" lvl="0" marL="0" rtl="0" algn="l">
              <a:spcBef>
                <a:spcPts val="481"/>
              </a:spcBef>
              <a:spcAft>
                <a:spcPts val="0"/>
              </a:spcAft>
              <a:buSzPct val="95000"/>
              <a:buNone/>
            </a:pPr>
            <a:r>
              <a:rPr lang="en-US"/>
              <a:t>TSA                            Transportation Security Administration</a:t>
            </a:r>
            <a:endParaRPr/>
          </a:p>
          <a:p>
            <a:pPr indent="0" lvl="0" marL="0" rtl="0" algn="l">
              <a:spcBef>
                <a:spcPts val="481"/>
              </a:spcBef>
              <a:spcAft>
                <a:spcPts val="0"/>
              </a:spcAft>
              <a:buSzPct val="95000"/>
              <a:buNone/>
            </a:pPr>
            <a:r>
              <a:rPr lang="en-US"/>
              <a:t>TSI                              Transportation Security Incident</a:t>
            </a:r>
            <a:endParaRPr/>
          </a:p>
          <a:p>
            <a:pPr indent="0" lvl="0" marL="0" rtl="0" algn="l">
              <a:spcBef>
                <a:spcPts val="481"/>
              </a:spcBef>
              <a:spcAft>
                <a:spcPts val="0"/>
              </a:spcAft>
              <a:buSzPct val="95000"/>
              <a:buNone/>
            </a:pPr>
            <a:r>
              <a:rPr lang="en-US"/>
              <a:t>USCG                         United States Coast Guard</a:t>
            </a:r>
            <a:endParaRPr/>
          </a:p>
          <a:p>
            <a:pPr indent="0" lvl="0" marL="0" rtl="0" algn="l">
              <a:spcBef>
                <a:spcPts val="481"/>
              </a:spcBef>
              <a:spcAft>
                <a:spcPts val="0"/>
              </a:spcAft>
              <a:buSzPct val="95000"/>
              <a:buNone/>
            </a:pPr>
            <a:r>
              <a:rPr lang="en-US"/>
              <a:t>VSP                             Vessel Security Plan</a:t>
            </a:r>
            <a:endParaRPr/>
          </a:p>
          <a:p>
            <a:pPr indent="0" lvl="0" marL="0" marR="45720" rtl="0" algn="r">
              <a:spcBef>
                <a:spcPts val="481"/>
              </a:spcBef>
              <a:spcAft>
                <a:spcPts val="0"/>
              </a:spcAft>
              <a:buSzPct val="95000"/>
              <a:buNone/>
            </a:pPr>
            <a:r>
              <a:t/>
            </a:r>
            <a:endParaRPr/>
          </a:p>
        </p:txBody>
      </p:sp>
      <p:sp>
        <p:nvSpPr>
          <p:cNvPr id="146" name="Google Shape;146;p1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0"/>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Break</a:t>
            </a:r>
            <a:endParaRPr/>
          </a:p>
        </p:txBody>
      </p:sp>
      <p:sp>
        <p:nvSpPr>
          <p:cNvPr id="153" name="Google Shape;153;p20"/>
          <p:cNvSpPr txBox="1"/>
          <p:nvPr>
            <p:ph idx="1" type="body"/>
          </p:nvPr>
        </p:nvSpPr>
        <p:spPr>
          <a:xfrm>
            <a:off x="457200" y="1935480"/>
            <a:ext cx="8229600" cy="4389000"/>
          </a:xfrm>
          <a:prstGeom prst="rect">
            <a:avLst/>
          </a:prstGeom>
        </p:spPr>
        <p:txBody>
          <a:bodyPr anchorCtr="0" anchor="ctr" bIns="45700" lIns="91425" spcFirstLastPara="1" rIns="91425" wrap="square" tIns="45700">
            <a:normAutofit/>
          </a:bodyPr>
          <a:lstStyle/>
          <a:p>
            <a:pPr indent="0" lvl="0" marL="0" rtl="0" algn="ctr">
              <a:spcBef>
                <a:spcPts val="360"/>
              </a:spcBef>
              <a:spcAft>
                <a:spcPts val="0"/>
              </a:spcAft>
              <a:buNone/>
            </a:pPr>
            <a:r>
              <a:rPr lang="en-US" sz="3600"/>
              <a:t>MTSA General History</a:t>
            </a:r>
            <a:endParaRPr sz="3600"/>
          </a:p>
        </p:txBody>
      </p:sp>
      <p:sp>
        <p:nvSpPr>
          <p:cNvPr id="154" name="Google Shape;154;p20"/>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Learning Objectives</a:t>
            </a:r>
            <a:endParaRPr/>
          </a:p>
        </p:txBody>
      </p:sp>
      <p:sp>
        <p:nvSpPr>
          <p:cNvPr id="160" name="Google Shape;160;p2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At the end of this course, students will know and be able to apply the following:</a:t>
            </a:r>
            <a:endParaRPr/>
          </a:p>
          <a:p>
            <a:pPr indent="-274320" lvl="0" marL="274320" rtl="0" algn="l">
              <a:spcBef>
                <a:spcPts val="520"/>
              </a:spcBef>
              <a:spcAft>
                <a:spcPts val="0"/>
              </a:spcAft>
              <a:buSzPts val="2470"/>
              <a:buChar char="⚫"/>
            </a:pPr>
            <a:r>
              <a:rPr lang="en-US"/>
              <a:t>Demonstrate knowledge of the Maritime Transportation Security Act (MTSA), and the required knowledge as listed in 33 CFR 105.210.</a:t>
            </a:r>
            <a:endParaRPr/>
          </a:p>
          <a:p>
            <a:pPr indent="-274320" lvl="0" marL="274320" rtl="0" algn="l">
              <a:spcBef>
                <a:spcPts val="520"/>
              </a:spcBef>
              <a:spcAft>
                <a:spcPts val="0"/>
              </a:spcAft>
              <a:buSzPts val="2470"/>
              <a:buChar char="⚫"/>
            </a:pPr>
            <a:r>
              <a:rPr lang="en-US"/>
              <a:t>Perform their duties within federal regulation.</a:t>
            </a:r>
            <a:endParaRPr/>
          </a:p>
        </p:txBody>
      </p:sp>
      <p:sp>
        <p:nvSpPr>
          <p:cNvPr id="161" name="Google Shape;161;p2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ctr">
              <a:spcBef>
                <a:spcPts val="0"/>
              </a:spcBef>
              <a:spcAft>
                <a:spcPts val="0"/>
              </a:spcAft>
              <a:buClr>
                <a:schemeClr val="dk2"/>
              </a:buClr>
              <a:buSzPts val="5000"/>
              <a:buFont typeface="Calibri"/>
              <a:buNone/>
            </a:pPr>
            <a:r>
              <a:rPr lang="en-US"/>
              <a:t>September 11, 2001</a:t>
            </a:r>
            <a:endParaRPr/>
          </a:p>
        </p:txBody>
      </p:sp>
      <p:sp>
        <p:nvSpPr>
          <p:cNvPr id="167" name="Google Shape;167;p2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95000"/>
              <a:buChar char="⚫"/>
            </a:pPr>
            <a:r>
              <a:rPr lang="en-US"/>
              <a:t>On the morning of September 11, 2001, 2 American passenger aircraft were intentionally flown into the World Trade Center Twin Towers.</a:t>
            </a:r>
            <a:endParaRPr/>
          </a:p>
          <a:p>
            <a:pPr indent="-274320" lvl="0" marL="274320" rtl="0" algn="l">
              <a:spcBef>
                <a:spcPts val="403"/>
              </a:spcBef>
              <a:spcAft>
                <a:spcPts val="0"/>
              </a:spcAft>
              <a:buSzPct val="95000"/>
              <a:buChar char="⚫"/>
            </a:pPr>
            <a:r>
              <a:rPr lang="en-US"/>
              <a:t>The impact of this act was such a shock to the American people that most of us can still remember exactly what we were doing when the news broke.</a:t>
            </a:r>
            <a:endParaRPr/>
          </a:p>
          <a:p>
            <a:pPr indent="-274320" lvl="0" marL="274320" rtl="0" algn="l">
              <a:spcBef>
                <a:spcPts val="403"/>
              </a:spcBef>
              <a:spcAft>
                <a:spcPts val="0"/>
              </a:spcAft>
              <a:buSzPct val="95000"/>
              <a:buChar char="⚫"/>
            </a:pPr>
            <a:r>
              <a:rPr lang="en-US"/>
              <a:t>A third aircraft was flown into the Pentagon and the fourth aircraft crashed before hitting its’ target, thanks to brave men and women on board, refusing to let the terrorist accomplish their mission.</a:t>
            </a:r>
            <a:endParaRPr/>
          </a:p>
          <a:p>
            <a:pPr indent="-274320" lvl="0" marL="274320" rtl="0" algn="l">
              <a:spcBef>
                <a:spcPts val="403"/>
              </a:spcBef>
              <a:spcAft>
                <a:spcPts val="0"/>
              </a:spcAft>
              <a:buSzPct val="95000"/>
              <a:buChar char="⚫"/>
            </a:pPr>
            <a:r>
              <a:rPr lang="en-US"/>
              <a:t>The attacks resulted in the deaths of </a:t>
            </a:r>
            <a:r>
              <a:rPr b="1" lang="en-US"/>
              <a:t>2,996 people</a:t>
            </a:r>
            <a:r>
              <a:rPr lang="en-US"/>
              <a:t> and the injuries of 6,000+ others. The </a:t>
            </a:r>
            <a:r>
              <a:rPr b="1" lang="en-US"/>
              <a:t>2,996</a:t>
            </a:r>
            <a:r>
              <a:rPr lang="en-US"/>
              <a:t> death toll included 265 on the four planes (from which there were no survivors), 2,606 in the World Trade Center and in the surrounding area, and 125 at the Pentagon.</a:t>
            </a:r>
            <a:endParaRPr/>
          </a:p>
          <a:p>
            <a:pPr indent="-274320" lvl="0" marL="274320" rtl="0" algn="l">
              <a:spcBef>
                <a:spcPts val="403"/>
              </a:spcBef>
              <a:spcAft>
                <a:spcPts val="0"/>
              </a:spcAft>
              <a:buSzPct val="95000"/>
              <a:buChar char="⚫"/>
            </a:pPr>
            <a:r>
              <a:rPr lang="en-US"/>
              <a:t>This sparked the realization that the U.S. needed to take terrorism seriously and needed to react accordingly.</a:t>
            </a:r>
            <a:endParaRPr/>
          </a:p>
        </p:txBody>
      </p:sp>
      <p:sp>
        <p:nvSpPr>
          <p:cNvPr id="168" name="Google Shape;168;p2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3"/>
          <p:cNvSpPr txBox="1"/>
          <p:nvPr>
            <p:ph type="title"/>
          </p:nvPr>
        </p:nvSpPr>
        <p:spPr>
          <a:xfrm>
            <a:off x="685800" y="457200"/>
            <a:ext cx="7756263" cy="105425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a:t>Congress &amp; POTUS take Action</a:t>
            </a:r>
            <a:endParaRPr/>
          </a:p>
        </p:txBody>
      </p:sp>
      <p:sp>
        <p:nvSpPr>
          <p:cNvPr id="174" name="Google Shape;174;p2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Immediately, our government brought forward legislation to give Law Enforcement Agencies the power to combat illegal immigrants, penetrate Islamic Fundamentalist cells, and increase our intelligence gathering authority and expertise</a:t>
            </a:r>
            <a:endParaRPr/>
          </a:p>
          <a:p>
            <a:pPr indent="-274320" lvl="0" marL="274320" rtl="0" algn="l">
              <a:spcBef>
                <a:spcPts val="520"/>
              </a:spcBef>
              <a:spcAft>
                <a:spcPts val="0"/>
              </a:spcAft>
              <a:buSzPts val="2470"/>
              <a:buChar char="⚫"/>
            </a:pPr>
            <a:r>
              <a:rPr lang="en-US"/>
              <a:t>THE PATRIOT ACT was signed into law by President George W. Bush on October 26, 2001.</a:t>
            </a:r>
            <a:endParaRPr/>
          </a:p>
        </p:txBody>
      </p:sp>
      <p:sp>
        <p:nvSpPr>
          <p:cNvPr id="175" name="Google Shape;175;p2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Transportation Industry</a:t>
            </a:r>
            <a:endParaRPr/>
          </a:p>
        </p:txBody>
      </p:sp>
      <p:sp>
        <p:nvSpPr>
          <p:cNvPr id="181" name="Google Shape;181;p2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95000"/>
              <a:buChar char="⚫"/>
            </a:pPr>
            <a:r>
              <a:rPr lang="en-US"/>
              <a:t>Because airplanes were used  in attacking civilians, the airline transportation industry was immediately reviewed and the lack of security was astonishing. </a:t>
            </a:r>
            <a:endParaRPr/>
          </a:p>
          <a:p>
            <a:pPr indent="-274320" lvl="0" marL="274320" rtl="0" algn="l">
              <a:spcBef>
                <a:spcPts val="481"/>
              </a:spcBef>
              <a:spcAft>
                <a:spcPts val="0"/>
              </a:spcAft>
              <a:buSzPct val="95000"/>
              <a:buChar char="⚫"/>
            </a:pPr>
            <a:r>
              <a:rPr lang="en-US"/>
              <a:t>Then we turned our eyes to the Maritime Transportation System (MTS).</a:t>
            </a:r>
            <a:endParaRPr/>
          </a:p>
          <a:p>
            <a:pPr indent="-274320" lvl="0" marL="274320" rtl="0" algn="l">
              <a:spcBef>
                <a:spcPts val="481"/>
              </a:spcBef>
              <a:spcAft>
                <a:spcPts val="0"/>
              </a:spcAft>
              <a:buSzPct val="95000"/>
              <a:buChar char="⚫"/>
            </a:pPr>
            <a:r>
              <a:rPr lang="en-US"/>
              <a:t>We noticed our ports and waterways had become highly vulnerable since WWII.</a:t>
            </a:r>
            <a:endParaRPr/>
          </a:p>
          <a:p>
            <a:pPr indent="-274320" lvl="0" marL="274320" rtl="0" algn="l">
              <a:spcBef>
                <a:spcPts val="481"/>
              </a:spcBef>
              <a:spcAft>
                <a:spcPts val="0"/>
              </a:spcAft>
              <a:buSzPct val="95000"/>
              <a:buChar char="⚫"/>
            </a:pPr>
            <a:r>
              <a:rPr lang="en-US"/>
              <a:t>There were virtually no security at shipping terminals or our harbors and river systems.</a:t>
            </a:r>
            <a:endParaRPr/>
          </a:p>
          <a:p>
            <a:pPr indent="-274320" lvl="0" marL="274320" rtl="0" algn="l">
              <a:spcBef>
                <a:spcPts val="481"/>
              </a:spcBef>
              <a:spcAft>
                <a:spcPts val="0"/>
              </a:spcAft>
              <a:buSzPct val="95000"/>
              <a:buChar char="⚫"/>
            </a:pPr>
            <a:r>
              <a:rPr lang="en-US"/>
              <a:t>Foreign crews and pe[rsonnel were able to walk off a ship right into our towns and cities; from there, anywhere in the United States, all unchecked.</a:t>
            </a:r>
            <a:endParaRPr/>
          </a:p>
        </p:txBody>
      </p:sp>
      <p:sp>
        <p:nvSpPr>
          <p:cNvPr id="182" name="Google Shape;182;p2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MTSA of 2002</a:t>
            </a:r>
            <a:endParaRPr/>
          </a:p>
        </p:txBody>
      </p:sp>
      <p:sp>
        <p:nvSpPr>
          <p:cNvPr id="188" name="Google Shape;188;p2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95000"/>
              <a:buChar char="⚫"/>
            </a:pPr>
            <a:r>
              <a:rPr lang="en-US"/>
              <a:t>On November 25, 2002, President George W. Bush signed into law the Maritime Transportation Security Act (MTSA).</a:t>
            </a:r>
            <a:endParaRPr/>
          </a:p>
          <a:p>
            <a:pPr indent="-274320" lvl="0" marL="274320" rtl="0" algn="l">
              <a:spcBef>
                <a:spcPts val="442"/>
              </a:spcBef>
              <a:spcAft>
                <a:spcPts val="0"/>
              </a:spcAft>
              <a:buSzPct val="95000"/>
              <a:buChar char="⚫"/>
            </a:pPr>
            <a:r>
              <a:rPr lang="en-US"/>
              <a:t>MTSA contained several provisions intended to enhance America’s maritime community against the threat of terrorism.</a:t>
            </a:r>
            <a:endParaRPr/>
          </a:p>
          <a:p>
            <a:pPr indent="-274320" lvl="0" marL="274320" rtl="0" algn="l">
              <a:spcBef>
                <a:spcPts val="442"/>
              </a:spcBef>
              <a:spcAft>
                <a:spcPts val="0"/>
              </a:spcAft>
              <a:buSzPct val="95000"/>
              <a:buChar char="⚫"/>
            </a:pPr>
            <a:r>
              <a:rPr lang="en-US"/>
              <a:t>MTSA aligns with the International Ship and Port Facility Security Code (ISPS).</a:t>
            </a:r>
            <a:endParaRPr/>
          </a:p>
          <a:p>
            <a:pPr indent="-274320" lvl="0" marL="274320" rtl="0" algn="l">
              <a:spcBef>
                <a:spcPts val="442"/>
              </a:spcBef>
              <a:spcAft>
                <a:spcPts val="0"/>
              </a:spcAft>
              <a:buSzPct val="95000"/>
              <a:buChar char="⚫"/>
            </a:pPr>
            <a:r>
              <a:rPr lang="en-US"/>
              <a:t>MTSA has a broader application than the ISPS and includes domestic vessels and facilities.</a:t>
            </a:r>
            <a:endParaRPr/>
          </a:p>
          <a:p>
            <a:pPr indent="-274320" lvl="0" marL="274320" rtl="0" algn="l">
              <a:spcBef>
                <a:spcPts val="442"/>
              </a:spcBef>
              <a:spcAft>
                <a:spcPts val="0"/>
              </a:spcAft>
              <a:buSzPct val="95000"/>
              <a:buChar char="⚫"/>
            </a:pPr>
            <a:r>
              <a:rPr lang="en-US"/>
              <a:t>The U.S. Coast Guard issued regulations in 33 CFR (Code of Federal Regulations) that include requirements for Port Security Committees and Port Security Plans, Vessel Security Assessments and Security Plans, Vessel and Company Security Officers, Facility Security Assessments and Plans, and Facility Security Officers.</a:t>
            </a:r>
            <a:endParaRPr/>
          </a:p>
        </p:txBody>
      </p:sp>
      <p:sp>
        <p:nvSpPr>
          <p:cNvPr id="189" name="Google Shape;189;p2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6"/>
          <p:cNvSpPr txBox="1"/>
          <p:nvPr>
            <p:ph type="title"/>
          </p:nvPr>
        </p:nvSpPr>
        <p:spPr>
          <a:xfrm>
            <a:off x="685800" y="381000"/>
            <a:ext cx="7756263" cy="105425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a:t>Implementation and Enforcement</a:t>
            </a:r>
            <a:endParaRPr/>
          </a:p>
        </p:txBody>
      </p:sp>
      <p:sp>
        <p:nvSpPr>
          <p:cNvPr id="197" name="Google Shape;197;p2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After MTSA became law, the responsibility was placed upon the U.S. Coast Guard to implement and enforce the law.</a:t>
            </a:r>
            <a:endParaRPr/>
          </a:p>
          <a:p>
            <a:pPr indent="-274320" lvl="0" marL="274320" rtl="0" algn="l">
              <a:spcBef>
                <a:spcPts val="520"/>
              </a:spcBef>
              <a:spcAft>
                <a:spcPts val="0"/>
              </a:spcAft>
              <a:buSzPts val="2470"/>
              <a:buChar char="⚫"/>
            </a:pPr>
            <a:r>
              <a:rPr lang="en-US"/>
              <a:t>33 CFR was written, reviewed and then finalized. 33 CFR subchapter H (Maritime Security) delves into the detail of the public’s responsibilities and requirements that were implemented on July 1, 2004.</a:t>
            </a:r>
            <a:endParaRPr/>
          </a:p>
        </p:txBody>
      </p:sp>
      <p:sp>
        <p:nvSpPr>
          <p:cNvPr id="198" name="Google Shape;198;p2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7"/>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Questions?</a:t>
            </a:r>
            <a:endParaRPr/>
          </a:p>
        </p:txBody>
      </p:sp>
      <p:sp>
        <p:nvSpPr>
          <p:cNvPr id="205" name="Google Shape;205;p27"/>
          <p:cNvSpPr txBox="1"/>
          <p:nvPr>
            <p:ph idx="1" type="body"/>
          </p:nvPr>
        </p:nvSpPr>
        <p:spPr>
          <a:xfrm>
            <a:off x="457200" y="1935480"/>
            <a:ext cx="8229600" cy="4389000"/>
          </a:xfrm>
          <a:prstGeom prst="rect">
            <a:avLst/>
          </a:prstGeom>
        </p:spPr>
        <p:txBody>
          <a:bodyPr anchorCtr="0" anchor="ctr" bIns="45700" lIns="91425" spcFirstLastPara="1" rIns="91425" wrap="square" tIns="45700">
            <a:normAutofit/>
          </a:bodyPr>
          <a:lstStyle/>
          <a:p>
            <a:pPr indent="0" lvl="0" marL="0" rtl="0" algn="ctr">
              <a:spcBef>
                <a:spcPts val="360"/>
              </a:spcBef>
              <a:spcAft>
                <a:spcPts val="0"/>
              </a:spcAft>
              <a:buNone/>
            </a:pPr>
            <a:r>
              <a:rPr lang="en-US">
                <a:solidFill>
                  <a:srgbClr val="3C78D8"/>
                </a:solidFill>
                <a:highlight>
                  <a:srgbClr val="FFFFFF"/>
                </a:highlight>
                <a:latin typeface="Calibri"/>
                <a:ea typeface="Calibri"/>
                <a:cs typeface="Calibri"/>
                <a:sym typeface="Calibri"/>
              </a:rPr>
              <a:t>Relevant provisions of the Facility Security Plan (FSP)</a:t>
            </a:r>
            <a:endParaRPr sz="5300">
              <a:solidFill>
                <a:srgbClr val="3C78D8"/>
              </a:solidFill>
              <a:latin typeface="Calibri"/>
              <a:ea typeface="Calibri"/>
              <a:cs typeface="Calibri"/>
              <a:sym typeface="Calibri"/>
            </a:endParaRPr>
          </a:p>
        </p:txBody>
      </p:sp>
      <p:sp>
        <p:nvSpPr>
          <p:cNvPr id="206" name="Google Shape;206;p27"/>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8"/>
          <p:cNvSpPr txBox="1"/>
          <p:nvPr>
            <p:ph type="title"/>
          </p:nvPr>
        </p:nvSpPr>
        <p:spPr>
          <a:xfrm>
            <a:off x="685800" y="381000"/>
            <a:ext cx="7756263" cy="105425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a:t>Facility Security Plan</a:t>
            </a:r>
            <a:br>
              <a:rPr lang="en-US"/>
            </a:br>
            <a:r>
              <a:rPr lang="en-US"/>
              <a:t>What is it?</a:t>
            </a:r>
            <a:endParaRPr/>
          </a:p>
        </p:txBody>
      </p:sp>
      <p:sp>
        <p:nvSpPr>
          <p:cNvPr id="212" name="Google Shape;212;p2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70"/>
              <a:buChar char="⚫"/>
            </a:pPr>
            <a:r>
              <a:rPr lang="en-US"/>
              <a:t>Facility Security Plan (FSP) means the plan developed to ensure the application of security measures designed to protect the facility and its servicing vessels or those vessels interfacing with the facility, their cargoes, and persons on board at the respective MARSEC Levels.</a:t>
            </a:r>
            <a:endParaRPr/>
          </a:p>
          <a:p>
            <a:pPr indent="-274320" lvl="0" marL="274320" rtl="0" algn="l">
              <a:spcBef>
                <a:spcPts val="520"/>
              </a:spcBef>
              <a:spcAft>
                <a:spcPts val="0"/>
              </a:spcAft>
              <a:buSzPts val="2470"/>
              <a:buChar char="⚫"/>
            </a:pPr>
            <a:r>
              <a:rPr lang="en-US"/>
              <a:t>In layman’s terms, it means your employer or owner of the property has written a plan to deal with security threats. Also, if foreign (SOLAS) vessels visit this property there are procedures and protocols on how to handle these people and vessels.</a:t>
            </a:r>
            <a:endParaRPr/>
          </a:p>
        </p:txBody>
      </p:sp>
      <p:sp>
        <p:nvSpPr>
          <p:cNvPr id="213" name="Google Shape;213;p2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9"/>
          <p:cNvSpPr txBox="1"/>
          <p:nvPr>
            <p:ph type="title"/>
          </p:nvPr>
        </p:nvSpPr>
        <p:spPr>
          <a:xfrm>
            <a:off x="685800" y="457200"/>
            <a:ext cx="7756263" cy="105425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What’s Included in the Plan?</a:t>
            </a:r>
            <a:endParaRPr/>
          </a:p>
        </p:txBody>
      </p:sp>
      <p:sp>
        <p:nvSpPr>
          <p:cNvPr id="219" name="Google Shape;219;p2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62500" lnSpcReduction="20000"/>
          </a:bodyPr>
          <a:lstStyle/>
          <a:p>
            <a:pPr indent="-274320" lvl="0" marL="274320" rtl="0" algn="l">
              <a:spcBef>
                <a:spcPts val="0"/>
              </a:spcBef>
              <a:spcAft>
                <a:spcPts val="0"/>
              </a:spcAft>
              <a:buSzPct val="95000"/>
              <a:buChar char="⚫"/>
            </a:pPr>
            <a:r>
              <a:rPr lang="en-US"/>
              <a:t>Security Administration and Organization of the Facility</a:t>
            </a:r>
            <a:endParaRPr/>
          </a:p>
          <a:p>
            <a:pPr indent="-274320" lvl="0" marL="274320" rtl="0" algn="l">
              <a:spcBef>
                <a:spcPts val="325"/>
              </a:spcBef>
              <a:spcAft>
                <a:spcPts val="0"/>
              </a:spcAft>
              <a:buSzPct val="95000"/>
              <a:buChar char="⚫"/>
            </a:pPr>
            <a:r>
              <a:rPr lang="en-US"/>
              <a:t>Personnel Training</a:t>
            </a:r>
            <a:endParaRPr/>
          </a:p>
          <a:p>
            <a:pPr indent="-274320" lvl="0" marL="274320" rtl="0" algn="l">
              <a:spcBef>
                <a:spcPts val="325"/>
              </a:spcBef>
              <a:spcAft>
                <a:spcPts val="0"/>
              </a:spcAft>
              <a:buSzPct val="95000"/>
              <a:buChar char="⚫"/>
            </a:pPr>
            <a:r>
              <a:rPr lang="en-US"/>
              <a:t>Drills and Exercises</a:t>
            </a:r>
            <a:endParaRPr/>
          </a:p>
          <a:p>
            <a:pPr indent="-274320" lvl="0" marL="274320" rtl="0" algn="l">
              <a:spcBef>
                <a:spcPts val="325"/>
              </a:spcBef>
              <a:spcAft>
                <a:spcPts val="0"/>
              </a:spcAft>
              <a:buSzPct val="95000"/>
              <a:buChar char="⚫"/>
            </a:pPr>
            <a:r>
              <a:rPr lang="en-US"/>
              <a:t>Records and Documentation</a:t>
            </a:r>
            <a:endParaRPr/>
          </a:p>
          <a:p>
            <a:pPr indent="-274320" lvl="0" marL="274320" rtl="0" algn="l">
              <a:spcBef>
                <a:spcPts val="325"/>
              </a:spcBef>
              <a:spcAft>
                <a:spcPts val="0"/>
              </a:spcAft>
              <a:buSzPct val="95000"/>
              <a:buChar char="⚫"/>
            </a:pPr>
            <a:r>
              <a:rPr lang="en-US"/>
              <a:t>Response to change in MARSEC Levels</a:t>
            </a:r>
            <a:endParaRPr/>
          </a:p>
          <a:p>
            <a:pPr indent="-274320" lvl="0" marL="274320" rtl="0" algn="l">
              <a:spcBef>
                <a:spcPts val="325"/>
              </a:spcBef>
              <a:spcAft>
                <a:spcPts val="0"/>
              </a:spcAft>
              <a:buSzPct val="95000"/>
              <a:buChar char="⚫"/>
            </a:pPr>
            <a:r>
              <a:rPr lang="en-US"/>
              <a:t>Procedures for interfacing with vessels</a:t>
            </a:r>
            <a:endParaRPr/>
          </a:p>
          <a:p>
            <a:pPr indent="-274320" lvl="0" marL="274320" rtl="0" algn="l">
              <a:spcBef>
                <a:spcPts val="325"/>
              </a:spcBef>
              <a:spcAft>
                <a:spcPts val="0"/>
              </a:spcAft>
              <a:buSzPct val="95000"/>
              <a:buChar char="⚫"/>
            </a:pPr>
            <a:r>
              <a:rPr lang="en-US"/>
              <a:t>Declaration of Security</a:t>
            </a:r>
            <a:endParaRPr/>
          </a:p>
          <a:p>
            <a:pPr indent="-274320" lvl="0" marL="274320" rtl="0" algn="l">
              <a:spcBef>
                <a:spcPts val="325"/>
              </a:spcBef>
              <a:spcAft>
                <a:spcPts val="0"/>
              </a:spcAft>
              <a:buSzPct val="95000"/>
              <a:buChar char="⚫"/>
            </a:pPr>
            <a:r>
              <a:rPr lang="en-US"/>
              <a:t>Communications</a:t>
            </a:r>
            <a:endParaRPr/>
          </a:p>
          <a:p>
            <a:pPr indent="-274320" lvl="0" marL="274320" rtl="0" algn="l">
              <a:spcBef>
                <a:spcPts val="325"/>
              </a:spcBef>
              <a:spcAft>
                <a:spcPts val="0"/>
              </a:spcAft>
              <a:buSzPct val="95000"/>
              <a:buChar char="⚫"/>
            </a:pPr>
            <a:r>
              <a:rPr lang="en-US"/>
              <a:t>Security systems and equipment maintenance</a:t>
            </a:r>
            <a:endParaRPr/>
          </a:p>
          <a:p>
            <a:pPr indent="-274320" lvl="0" marL="274320" rtl="0" algn="l">
              <a:spcBef>
                <a:spcPts val="325"/>
              </a:spcBef>
              <a:spcAft>
                <a:spcPts val="0"/>
              </a:spcAft>
              <a:buSzPct val="95000"/>
              <a:buChar char="⚫"/>
            </a:pPr>
            <a:r>
              <a:rPr lang="en-US"/>
              <a:t>Security measures for access control, including designated public access areas</a:t>
            </a:r>
            <a:endParaRPr/>
          </a:p>
          <a:p>
            <a:pPr indent="-274320" lvl="0" marL="274320" rtl="0" algn="l">
              <a:spcBef>
                <a:spcPts val="325"/>
              </a:spcBef>
              <a:spcAft>
                <a:spcPts val="0"/>
              </a:spcAft>
              <a:buSzPct val="95000"/>
              <a:buChar char="⚫"/>
            </a:pPr>
            <a:r>
              <a:rPr lang="en-US"/>
              <a:t>Security measures for handling cargo</a:t>
            </a:r>
            <a:endParaRPr/>
          </a:p>
          <a:p>
            <a:pPr indent="-274320" lvl="0" marL="274320" rtl="0" algn="l">
              <a:spcBef>
                <a:spcPts val="325"/>
              </a:spcBef>
              <a:spcAft>
                <a:spcPts val="0"/>
              </a:spcAft>
              <a:buSzPct val="95000"/>
              <a:buChar char="⚫"/>
            </a:pPr>
            <a:r>
              <a:rPr lang="en-US"/>
              <a:t>Security measures for delivery of vessel stores and bunkers</a:t>
            </a:r>
            <a:endParaRPr/>
          </a:p>
          <a:p>
            <a:pPr indent="-274320" lvl="0" marL="274320" rtl="0" algn="l">
              <a:spcBef>
                <a:spcPts val="325"/>
              </a:spcBef>
              <a:spcAft>
                <a:spcPts val="0"/>
              </a:spcAft>
              <a:buSzPct val="95000"/>
              <a:buChar char="⚫"/>
            </a:pPr>
            <a:r>
              <a:rPr lang="en-US"/>
              <a:t>Security measures for monitoring</a:t>
            </a:r>
            <a:endParaRPr/>
          </a:p>
          <a:p>
            <a:pPr indent="-274320" lvl="0" marL="274320" rtl="0" algn="l">
              <a:spcBef>
                <a:spcPts val="325"/>
              </a:spcBef>
              <a:spcAft>
                <a:spcPts val="0"/>
              </a:spcAft>
              <a:buSzPct val="95000"/>
              <a:buChar char="⚫"/>
            </a:pPr>
            <a:r>
              <a:rPr lang="en-US"/>
              <a:t>Security incident procedures</a:t>
            </a:r>
            <a:endParaRPr/>
          </a:p>
          <a:p>
            <a:pPr indent="-274320" lvl="0" marL="274320" rtl="0" algn="l">
              <a:spcBef>
                <a:spcPts val="325"/>
              </a:spcBef>
              <a:spcAft>
                <a:spcPts val="0"/>
              </a:spcAft>
              <a:buSzPct val="95000"/>
              <a:buChar char="⚫"/>
            </a:pPr>
            <a:r>
              <a:rPr lang="en-US"/>
              <a:t>Audits and Security Plan amendments</a:t>
            </a:r>
            <a:endParaRPr/>
          </a:p>
          <a:p>
            <a:pPr indent="-274320" lvl="0" marL="274320" rtl="0" algn="l">
              <a:spcBef>
                <a:spcPts val="325"/>
              </a:spcBef>
              <a:spcAft>
                <a:spcPts val="0"/>
              </a:spcAft>
              <a:buSzPct val="95000"/>
              <a:buChar char="⚫"/>
            </a:pPr>
            <a:r>
              <a:rPr lang="en-US"/>
              <a:t>Facility Security Assessment (FSA) report; and</a:t>
            </a:r>
            <a:endParaRPr/>
          </a:p>
          <a:p>
            <a:pPr indent="-274320" lvl="0" marL="274320" rtl="0" algn="l">
              <a:spcBef>
                <a:spcPts val="325"/>
              </a:spcBef>
              <a:spcAft>
                <a:spcPts val="0"/>
              </a:spcAft>
              <a:buSzPct val="95000"/>
              <a:buChar char="⚫"/>
            </a:pPr>
            <a:r>
              <a:rPr lang="en-US"/>
              <a:t>Facility Vulnerability and Security Measures Summary (Form CG-6025)</a:t>
            </a:r>
            <a:endParaRPr/>
          </a:p>
          <a:p>
            <a:pPr indent="-176292" lvl="0" marL="274320" rtl="0" algn="l">
              <a:spcBef>
                <a:spcPts val="325"/>
              </a:spcBef>
              <a:spcAft>
                <a:spcPts val="0"/>
              </a:spcAft>
              <a:buSzPct val="95000"/>
              <a:buNone/>
            </a:pPr>
            <a:r>
              <a:t/>
            </a:r>
            <a:endParaRPr/>
          </a:p>
        </p:txBody>
      </p:sp>
      <p:sp>
        <p:nvSpPr>
          <p:cNvPr id="220" name="Google Shape;220;p2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4800"/>
              <a:buFont typeface="Calibri"/>
              <a:buNone/>
            </a:pPr>
            <a:r>
              <a:rPr lang="en-US" sz="4800"/>
              <a:t>The Organization of the Facility</a:t>
            </a:r>
            <a:endParaRPr sz="4800"/>
          </a:p>
        </p:txBody>
      </p:sp>
      <p:sp>
        <p:nvSpPr>
          <p:cNvPr id="226" name="Google Shape;226;p30"/>
          <p:cNvSpPr txBox="1"/>
          <p:nvPr>
            <p:ph idx="1" type="body"/>
          </p:nvPr>
        </p:nvSpPr>
        <p:spPr>
          <a:xfrm>
            <a:off x="457200" y="1855248"/>
            <a:ext cx="4040188" cy="659352"/>
          </a:xfrm>
          <a:prstGeom prst="rect">
            <a:avLst/>
          </a:prstGeom>
          <a:noFill/>
          <a:ln>
            <a:noFill/>
          </a:ln>
        </p:spPr>
        <p:txBody>
          <a:bodyPr anchorCtr="0" anchor="ctr" bIns="0" lIns="45700" spcFirstLastPara="1" rIns="45700" wrap="square" tIns="0">
            <a:normAutofit/>
          </a:bodyPr>
          <a:lstStyle/>
          <a:p>
            <a:pPr indent="0" lvl="0" marL="0" rtl="0" algn="l">
              <a:spcBef>
                <a:spcPts val="0"/>
              </a:spcBef>
              <a:spcAft>
                <a:spcPts val="0"/>
              </a:spcAft>
              <a:buSzPts val="2280"/>
              <a:buNone/>
            </a:pPr>
            <a:r>
              <a:rPr lang="en-US"/>
              <a:t>FSO, PSD’s, and AO’s</a:t>
            </a:r>
            <a:endParaRPr/>
          </a:p>
        </p:txBody>
      </p:sp>
      <p:sp>
        <p:nvSpPr>
          <p:cNvPr id="227" name="Google Shape;227;p30"/>
          <p:cNvSpPr txBox="1"/>
          <p:nvPr>
            <p:ph idx="2" type="body"/>
          </p:nvPr>
        </p:nvSpPr>
        <p:spPr>
          <a:xfrm>
            <a:off x="4645025" y="1859757"/>
            <a:ext cx="4041775" cy="654843"/>
          </a:xfrm>
          <a:prstGeom prst="rect">
            <a:avLst/>
          </a:prstGeom>
          <a:noFill/>
          <a:ln>
            <a:noFill/>
          </a:ln>
        </p:spPr>
        <p:txBody>
          <a:bodyPr anchorCtr="0" anchor="ctr" bIns="0" lIns="45700" spcFirstLastPara="1" rIns="45700" wrap="square" tIns="0">
            <a:normAutofit/>
          </a:bodyPr>
          <a:lstStyle/>
          <a:p>
            <a:pPr indent="0" lvl="0" marL="0" rtl="0" algn="l">
              <a:spcBef>
                <a:spcPts val="0"/>
              </a:spcBef>
              <a:spcAft>
                <a:spcPts val="0"/>
              </a:spcAft>
              <a:buSzPts val="2280"/>
              <a:buNone/>
            </a:pPr>
            <a:r>
              <a:rPr lang="en-US"/>
              <a:t>Explained:</a:t>
            </a:r>
            <a:endParaRPr/>
          </a:p>
        </p:txBody>
      </p:sp>
      <p:sp>
        <p:nvSpPr>
          <p:cNvPr id="228" name="Google Shape;228;p30"/>
          <p:cNvSpPr txBox="1"/>
          <p:nvPr>
            <p:ph idx="3" type="body"/>
          </p:nvPr>
        </p:nvSpPr>
        <p:spPr>
          <a:xfrm>
            <a:off x="457200" y="2514600"/>
            <a:ext cx="4040188" cy="3845720"/>
          </a:xfrm>
          <a:prstGeom prst="rect">
            <a:avLst/>
          </a:prstGeom>
          <a:noFill/>
          <a:ln>
            <a:noFill/>
          </a:ln>
        </p:spPr>
        <p:txBody>
          <a:bodyPr anchorCtr="0" anchor="t" bIns="45700" lIns="91425" spcFirstLastPara="1" rIns="91425" wrap="square" tIns="0">
            <a:normAutofit/>
          </a:bodyPr>
          <a:lstStyle/>
          <a:p>
            <a:pPr indent="-274320" lvl="0" marL="274320" rtl="0" algn="l">
              <a:spcBef>
                <a:spcPts val="0"/>
              </a:spcBef>
              <a:spcAft>
                <a:spcPts val="0"/>
              </a:spcAft>
              <a:buSzPts val="2090"/>
              <a:buChar char="⚫"/>
            </a:pPr>
            <a:r>
              <a:rPr lang="en-US"/>
              <a:t>Security administration and organization of the facility;</a:t>
            </a:r>
            <a:endParaRPr/>
          </a:p>
        </p:txBody>
      </p:sp>
      <p:sp>
        <p:nvSpPr>
          <p:cNvPr id="229" name="Google Shape;229;p30"/>
          <p:cNvSpPr txBox="1"/>
          <p:nvPr>
            <p:ph idx="4" type="body"/>
          </p:nvPr>
        </p:nvSpPr>
        <p:spPr>
          <a:xfrm>
            <a:off x="4645025" y="2514600"/>
            <a:ext cx="4041775" cy="3845720"/>
          </a:xfrm>
          <a:prstGeom prst="rect">
            <a:avLst/>
          </a:prstGeom>
          <a:noFill/>
          <a:ln>
            <a:noFill/>
          </a:ln>
        </p:spPr>
        <p:txBody>
          <a:bodyPr anchorCtr="0" anchor="t" bIns="45700" lIns="91425" spcFirstLastPara="1" rIns="91425" wrap="square" tIns="0">
            <a:normAutofit/>
          </a:bodyPr>
          <a:lstStyle/>
          <a:p>
            <a:pPr indent="-274320" lvl="0" marL="274320" rtl="0" algn="l">
              <a:spcBef>
                <a:spcPts val="0"/>
              </a:spcBef>
              <a:spcAft>
                <a:spcPts val="0"/>
              </a:spcAft>
              <a:buSzPts val="2090"/>
              <a:buChar char="⚫"/>
            </a:pPr>
            <a:r>
              <a:rPr lang="en-US"/>
              <a:t>Facility Security Officer</a:t>
            </a:r>
            <a:endParaRPr/>
          </a:p>
          <a:p>
            <a:pPr indent="-274320" lvl="0" marL="274320" rtl="0" algn="l">
              <a:spcBef>
                <a:spcPts val="440"/>
              </a:spcBef>
              <a:spcAft>
                <a:spcPts val="0"/>
              </a:spcAft>
              <a:buSzPts val="2090"/>
              <a:buChar char="⚫"/>
            </a:pPr>
            <a:r>
              <a:rPr lang="en-US"/>
              <a:t>Personnel w/Security Duties</a:t>
            </a:r>
            <a:endParaRPr/>
          </a:p>
          <a:p>
            <a:pPr indent="-274320" lvl="0" marL="274320" rtl="0" algn="l">
              <a:spcBef>
                <a:spcPts val="440"/>
              </a:spcBef>
              <a:spcAft>
                <a:spcPts val="0"/>
              </a:spcAft>
              <a:buSzPts val="2090"/>
              <a:buChar char="⚫"/>
            </a:pPr>
            <a:r>
              <a:rPr lang="en-US"/>
              <a:t>All Other Facility Personnel.</a:t>
            </a:r>
            <a:endParaRPr/>
          </a:p>
        </p:txBody>
      </p:sp>
      <p:sp>
        <p:nvSpPr>
          <p:cNvPr id="230" name="Google Shape;230;p3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Required Training</a:t>
            </a:r>
            <a:endParaRPr/>
          </a:p>
        </p:txBody>
      </p:sp>
      <p:sp>
        <p:nvSpPr>
          <p:cNvPr id="236" name="Google Shape;236;p31"/>
          <p:cNvSpPr txBox="1"/>
          <p:nvPr>
            <p:ph idx="3" type="body"/>
          </p:nvPr>
        </p:nvSpPr>
        <p:spPr>
          <a:xfrm>
            <a:off x="762000" y="2286000"/>
            <a:ext cx="3803904" cy="3172968"/>
          </a:xfrm>
          <a:prstGeom prst="rect">
            <a:avLst/>
          </a:prstGeom>
          <a:noFill/>
          <a:ln>
            <a:noFill/>
          </a:ln>
        </p:spPr>
        <p:txBody>
          <a:bodyPr anchorCtr="0" anchor="t" bIns="45700" lIns="91425" spcFirstLastPara="1" rIns="91425" wrap="square" tIns="0">
            <a:normAutofit/>
          </a:bodyPr>
          <a:lstStyle/>
          <a:p>
            <a:pPr indent="-274320" lvl="0" marL="274320" rtl="0" algn="l">
              <a:spcBef>
                <a:spcPts val="0"/>
              </a:spcBef>
              <a:spcAft>
                <a:spcPts val="0"/>
              </a:spcAft>
              <a:buSzPts val="2090"/>
              <a:buChar char="⚫"/>
            </a:pPr>
            <a:r>
              <a:rPr lang="en-US"/>
              <a:t>Personnel Training:</a:t>
            </a:r>
            <a:endParaRPr/>
          </a:p>
        </p:txBody>
      </p:sp>
      <p:sp>
        <p:nvSpPr>
          <p:cNvPr id="237" name="Google Shape;237;p31"/>
          <p:cNvSpPr txBox="1"/>
          <p:nvPr>
            <p:ph idx="4" type="body"/>
          </p:nvPr>
        </p:nvSpPr>
        <p:spPr>
          <a:xfrm>
            <a:off x="4648200" y="2286000"/>
            <a:ext cx="3799728" cy="3172968"/>
          </a:xfrm>
          <a:prstGeom prst="rect">
            <a:avLst/>
          </a:prstGeom>
          <a:noFill/>
          <a:ln>
            <a:noFill/>
          </a:ln>
        </p:spPr>
        <p:txBody>
          <a:bodyPr anchorCtr="0" anchor="t" bIns="45700" lIns="91425" spcFirstLastPara="1" rIns="91425" wrap="square" tIns="0">
            <a:normAutofit/>
          </a:bodyPr>
          <a:lstStyle/>
          <a:p>
            <a:pPr indent="-274320" lvl="0" marL="274320" rtl="0" algn="l">
              <a:spcBef>
                <a:spcPts val="0"/>
              </a:spcBef>
              <a:spcAft>
                <a:spcPts val="0"/>
              </a:spcAft>
              <a:buSzPts val="2090"/>
              <a:buChar char="⚫"/>
            </a:pPr>
            <a:r>
              <a:rPr lang="en-US"/>
              <a:t>33 CFR 105.205 FSO Training</a:t>
            </a:r>
            <a:endParaRPr/>
          </a:p>
          <a:p>
            <a:pPr indent="-274320" lvl="0" marL="274320" rtl="0" algn="l">
              <a:spcBef>
                <a:spcPts val="440"/>
              </a:spcBef>
              <a:spcAft>
                <a:spcPts val="0"/>
              </a:spcAft>
              <a:buSzPts val="2090"/>
              <a:buChar char="⚫"/>
            </a:pPr>
            <a:r>
              <a:rPr lang="en-US"/>
              <a:t>33 CFR 105.210 Personnel w/Security Duties Training.</a:t>
            </a:r>
            <a:endParaRPr/>
          </a:p>
          <a:p>
            <a:pPr indent="-274320" lvl="0" marL="274320" rtl="0" algn="l">
              <a:spcBef>
                <a:spcPts val="440"/>
              </a:spcBef>
              <a:spcAft>
                <a:spcPts val="0"/>
              </a:spcAft>
              <a:buSzPts val="2090"/>
              <a:buChar char="⚫"/>
            </a:pPr>
            <a:r>
              <a:rPr lang="en-US"/>
              <a:t>33 CFR 105.215 All other Facility Personnel Training</a:t>
            </a:r>
            <a:endParaRPr/>
          </a:p>
        </p:txBody>
      </p:sp>
      <p:sp>
        <p:nvSpPr>
          <p:cNvPr id="238" name="Google Shape;238;p3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2"/>
          <p:cNvSpPr txBox="1"/>
          <p:nvPr>
            <p:ph idx="1" type="body"/>
          </p:nvPr>
        </p:nvSpPr>
        <p:spPr>
          <a:xfrm>
            <a:off x="990600" y="1219200"/>
            <a:ext cx="3441700" cy="658813"/>
          </a:xfrm>
          <a:prstGeom prst="rect">
            <a:avLst/>
          </a:prstGeom>
          <a:noFill/>
          <a:ln>
            <a:noFill/>
          </a:ln>
        </p:spPr>
        <p:txBody>
          <a:bodyPr anchorCtr="0" anchor="ctr" bIns="0" lIns="45700" spcFirstLastPara="1" rIns="45700" wrap="square" tIns="0">
            <a:noAutofit/>
          </a:bodyPr>
          <a:lstStyle/>
          <a:p>
            <a:pPr indent="0" lvl="0" marL="0" rtl="0" algn="l">
              <a:spcBef>
                <a:spcPts val="0"/>
              </a:spcBef>
              <a:spcAft>
                <a:spcPts val="0"/>
              </a:spcAft>
              <a:buSzPts val="2280"/>
              <a:buNone/>
            </a:pPr>
            <a:r>
              <a:rPr lang="en-US"/>
              <a:t>Personnel Training</a:t>
            </a:r>
            <a:endParaRPr/>
          </a:p>
          <a:p>
            <a:pPr indent="0" lvl="0" marL="0" rtl="0" algn="l">
              <a:spcBef>
                <a:spcPts val="480"/>
              </a:spcBef>
              <a:spcAft>
                <a:spcPts val="0"/>
              </a:spcAft>
              <a:buSzPts val="2280"/>
              <a:buNone/>
            </a:pPr>
            <a:r>
              <a:t/>
            </a:r>
            <a:endParaRPr/>
          </a:p>
        </p:txBody>
      </p:sp>
      <p:sp>
        <p:nvSpPr>
          <p:cNvPr id="244" name="Google Shape;244;p32"/>
          <p:cNvSpPr txBox="1"/>
          <p:nvPr>
            <p:ph idx="2" type="body"/>
          </p:nvPr>
        </p:nvSpPr>
        <p:spPr>
          <a:xfrm>
            <a:off x="4953000" y="1219200"/>
            <a:ext cx="3447288" cy="658368"/>
          </a:xfrm>
          <a:prstGeom prst="rect">
            <a:avLst/>
          </a:prstGeom>
          <a:noFill/>
          <a:ln>
            <a:noFill/>
          </a:ln>
        </p:spPr>
        <p:txBody>
          <a:bodyPr anchorCtr="0" anchor="ctr" bIns="0" lIns="45700" spcFirstLastPara="1" rIns="45700" wrap="square" tIns="0">
            <a:normAutofit/>
          </a:bodyPr>
          <a:lstStyle/>
          <a:p>
            <a:pPr indent="0" lvl="0" marL="0" rtl="0" algn="l">
              <a:spcBef>
                <a:spcPts val="0"/>
              </a:spcBef>
              <a:spcAft>
                <a:spcPts val="0"/>
              </a:spcAft>
              <a:buSzPts val="2280"/>
              <a:buNone/>
            </a:pPr>
            <a:r>
              <a:rPr lang="en-US"/>
              <a:t>Required Knowledge:</a:t>
            </a:r>
            <a:endParaRPr/>
          </a:p>
          <a:p>
            <a:pPr indent="0" lvl="0" marL="0" rtl="0" algn="l">
              <a:spcBef>
                <a:spcPts val="480"/>
              </a:spcBef>
              <a:spcAft>
                <a:spcPts val="0"/>
              </a:spcAft>
              <a:buSzPts val="2280"/>
              <a:buNone/>
            </a:pPr>
            <a:r>
              <a:t/>
            </a:r>
            <a:endParaRPr/>
          </a:p>
        </p:txBody>
      </p:sp>
      <p:sp>
        <p:nvSpPr>
          <p:cNvPr id="245" name="Google Shape;245;p32"/>
          <p:cNvSpPr txBox="1"/>
          <p:nvPr>
            <p:ph idx="3" type="body"/>
          </p:nvPr>
        </p:nvSpPr>
        <p:spPr>
          <a:xfrm>
            <a:off x="762000" y="2362200"/>
            <a:ext cx="3803904" cy="3172968"/>
          </a:xfrm>
          <a:prstGeom prst="rect">
            <a:avLst/>
          </a:prstGeom>
          <a:noFill/>
          <a:ln>
            <a:noFill/>
          </a:ln>
        </p:spPr>
        <p:txBody>
          <a:bodyPr anchorCtr="0" anchor="t" bIns="45700" lIns="91425" spcFirstLastPara="1" rIns="91425" wrap="square" tIns="0">
            <a:normAutofit/>
          </a:bodyPr>
          <a:lstStyle/>
          <a:p>
            <a:pPr indent="-274320" lvl="0" marL="274320" rtl="0" algn="l">
              <a:spcBef>
                <a:spcPts val="0"/>
              </a:spcBef>
              <a:spcAft>
                <a:spcPts val="0"/>
              </a:spcAft>
              <a:buSzPts val="2090"/>
              <a:buChar char="⚫"/>
            </a:pPr>
            <a:r>
              <a:rPr lang="en-US"/>
              <a:t>Personnel w/Security Duties required Training: </a:t>
            </a:r>
            <a:endParaRPr/>
          </a:p>
          <a:p>
            <a:pPr indent="0" lvl="0" marL="0" rtl="0" algn="l">
              <a:spcBef>
                <a:spcPts val="440"/>
              </a:spcBef>
              <a:spcAft>
                <a:spcPts val="0"/>
              </a:spcAft>
              <a:buSzPts val="2090"/>
              <a:buNone/>
            </a:pPr>
            <a:r>
              <a:rPr lang="en-US"/>
              <a:t>     33 CFR 105.210</a:t>
            </a:r>
            <a:endParaRPr/>
          </a:p>
        </p:txBody>
      </p:sp>
      <p:sp>
        <p:nvSpPr>
          <p:cNvPr id="246" name="Google Shape;246;p32"/>
          <p:cNvSpPr txBox="1"/>
          <p:nvPr>
            <p:ph idx="4" type="body"/>
          </p:nvPr>
        </p:nvSpPr>
        <p:spPr>
          <a:xfrm>
            <a:off x="4648200" y="2362200"/>
            <a:ext cx="3799728" cy="3172968"/>
          </a:xfrm>
          <a:prstGeom prst="rect">
            <a:avLst/>
          </a:prstGeom>
          <a:noFill/>
          <a:ln>
            <a:noFill/>
          </a:ln>
        </p:spPr>
        <p:txBody>
          <a:bodyPr anchorCtr="0" anchor="t" bIns="45700" lIns="91425" spcFirstLastPara="1" rIns="91425" wrap="square" tIns="0">
            <a:normAutofit fontScale="70000" lnSpcReduction="20000"/>
          </a:bodyPr>
          <a:lstStyle/>
          <a:p>
            <a:pPr indent="-274320" lvl="0" marL="274320" rtl="0" algn="l">
              <a:spcBef>
                <a:spcPts val="0"/>
              </a:spcBef>
              <a:spcAft>
                <a:spcPts val="0"/>
              </a:spcAft>
              <a:buSzPct val="95000"/>
              <a:buChar char="⚫"/>
            </a:pPr>
            <a:r>
              <a:rPr lang="en-US"/>
              <a:t>Knowledge of current security threats and patterns.</a:t>
            </a:r>
            <a:endParaRPr/>
          </a:p>
          <a:p>
            <a:pPr indent="-274320" lvl="0" marL="274320" rtl="0" algn="l">
              <a:spcBef>
                <a:spcPts val="308"/>
              </a:spcBef>
              <a:spcAft>
                <a:spcPts val="0"/>
              </a:spcAft>
              <a:buSzPct val="95000"/>
              <a:buChar char="⚫"/>
            </a:pPr>
            <a:r>
              <a:rPr lang="en-US"/>
              <a:t>Recognition and detection of dangerous substances and devices.</a:t>
            </a:r>
            <a:endParaRPr/>
          </a:p>
          <a:p>
            <a:pPr indent="-274320" lvl="0" marL="274320" rtl="0" algn="l">
              <a:spcBef>
                <a:spcPts val="308"/>
              </a:spcBef>
              <a:spcAft>
                <a:spcPts val="0"/>
              </a:spcAft>
              <a:buSzPct val="95000"/>
              <a:buChar char="⚫"/>
            </a:pPr>
            <a:r>
              <a:rPr lang="en-US"/>
              <a:t>Recognition of characteristics and behavioral patterns of persons who are likely to threaten security.</a:t>
            </a:r>
            <a:endParaRPr/>
          </a:p>
          <a:p>
            <a:pPr indent="-274320" lvl="0" marL="274320" rtl="0" algn="l">
              <a:spcBef>
                <a:spcPts val="308"/>
              </a:spcBef>
              <a:spcAft>
                <a:spcPts val="0"/>
              </a:spcAft>
              <a:buSzPct val="95000"/>
              <a:buChar char="⚫"/>
            </a:pPr>
            <a:r>
              <a:rPr lang="en-US"/>
              <a:t>Techniques used to circumvent security measures.</a:t>
            </a:r>
            <a:endParaRPr/>
          </a:p>
          <a:p>
            <a:pPr indent="-274320" lvl="0" marL="274320" rtl="0" algn="l">
              <a:spcBef>
                <a:spcPts val="308"/>
              </a:spcBef>
              <a:spcAft>
                <a:spcPts val="0"/>
              </a:spcAft>
              <a:buSzPct val="95000"/>
              <a:buChar char="⚫"/>
            </a:pPr>
            <a:r>
              <a:rPr lang="en-US"/>
              <a:t>Crowd management and control techniques.</a:t>
            </a:r>
            <a:endParaRPr/>
          </a:p>
          <a:p>
            <a:pPr indent="-274320" lvl="0" marL="274320" rtl="0" algn="l">
              <a:spcBef>
                <a:spcPts val="308"/>
              </a:spcBef>
              <a:spcAft>
                <a:spcPts val="0"/>
              </a:spcAft>
              <a:buSzPct val="95000"/>
              <a:buChar char="⚫"/>
            </a:pPr>
            <a:r>
              <a:rPr lang="en-US"/>
              <a:t>Security related communications</a:t>
            </a:r>
            <a:endParaRPr/>
          </a:p>
          <a:p>
            <a:pPr indent="-274320" lvl="0" marL="274320" rtl="0" algn="l">
              <a:spcBef>
                <a:spcPts val="308"/>
              </a:spcBef>
              <a:spcAft>
                <a:spcPts val="0"/>
              </a:spcAft>
              <a:buSzPct val="95000"/>
              <a:buChar char="⚫"/>
            </a:pPr>
            <a:r>
              <a:rPr lang="en-US"/>
              <a:t>Knowledge of emergency procedures and contingency plans.</a:t>
            </a:r>
            <a:endParaRPr/>
          </a:p>
          <a:p>
            <a:pPr indent="-181420" lvl="0" marL="274320" rtl="0" algn="l">
              <a:spcBef>
                <a:spcPts val="308"/>
              </a:spcBef>
              <a:spcAft>
                <a:spcPts val="0"/>
              </a:spcAft>
              <a:buSzPct val="95000"/>
              <a:buNone/>
            </a:pPr>
            <a:r>
              <a:t/>
            </a:r>
            <a:endParaRPr/>
          </a:p>
        </p:txBody>
      </p:sp>
      <p:sp>
        <p:nvSpPr>
          <p:cNvPr id="247" name="Google Shape;247;p3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3"/>
          <p:cNvSpPr txBox="1"/>
          <p:nvPr>
            <p:ph idx="1" type="body"/>
          </p:nvPr>
        </p:nvSpPr>
        <p:spPr>
          <a:xfrm>
            <a:off x="914400" y="914400"/>
            <a:ext cx="3442446" cy="658368"/>
          </a:xfrm>
          <a:prstGeom prst="rect">
            <a:avLst/>
          </a:prstGeom>
          <a:noFill/>
          <a:ln>
            <a:noFill/>
          </a:ln>
        </p:spPr>
        <p:txBody>
          <a:bodyPr anchorCtr="0" anchor="ctr" bIns="0" lIns="45700" spcFirstLastPara="1" rIns="45700" wrap="square" tIns="0">
            <a:noAutofit/>
          </a:bodyPr>
          <a:lstStyle/>
          <a:p>
            <a:pPr indent="0" lvl="0" marL="0" rtl="0" algn="l">
              <a:spcBef>
                <a:spcPts val="0"/>
              </a:spcBef>
              <a:spcAft>
                <a:spcPts val="0"/>
              </a:spcAft>
              <a:buSzPts val="2280"/>
              <a:buNone/>
            </a:pPr>
            <a:r>
              <a:rPr lang="en-US"/>
              <a:t>Personnel Training</a:t>
            </a:r>
            <a:endParaRPr/>
          </a:p>
        </p:txBody>
      </p:sp>
      <p:sp>
        <p:nvSpPr>
          <p:cNvPr id="253" name="Google Shape;253;p33"/>
          <p:cNvSpPr txBox="1"/>
          <p:nvPr>
            <p:ph idx="2" type="body"/>
          </p:nvPr>
        </p:nvSpPr>
        <p:spPr>
          <a:xfrm>
            <a:off x="4876800" y="914400"/>
            <a:ext cx="3447288" cy="658368"/>
          </a:xfrm>
          <a:prstGeom prst="rect">
            <a:avLst/>
          </a:prstGeom>
          <a:noFill/>
          <a:ln>
            <a:noFill/>
          </a:ln>
        </p:spPr>
        <p:txBody>
          <a:bodyPr anchorCtr="0" anchor="ctr" bIns="0" lIns="45700" spcFirstLastPara="1" rIns="45700" wrap="square" tIns="0">
            <a:normAutofit/>
          </a:bodyPr>
          <a:lstStyle/>
          <a:p>
            <a:pPr indent="0" lvl="0" marL="0" rtl="0" algn="l">
              <a:spcBef>
                <a:spcPts val="0"/>
              </a:spcBef>
              <a:spcAft>
                <a:spcPts val="0"/>
              </a:spcAft>
              <a:buSzPts val="2280"/>
              <a:buNone/>
            </a:pPr>
            <a:r>
              <a:rPr lang="en-US"/>
              <a:t>Required Knowledge</a:t>
            </a:r>
            <a:endParaRPr/>
          </a:p>
        </p:txBody>
      </p:sp>
      <p:sp>
        <p:nvSpPr>
          <p:cNvPr id="254" name="Google Shape;254;p33"/>
          <p:cNvSpPr txBox="1"/>
          <p:nvPr>
            <p:ph idx="3" type="body"/>
          </p:nvPr>
        </p:nvSpPr>
        <p:spPr>
          <a:xfrm>
            <a:off x="685800" y="2209800"/>
            <a:ext cx="3803904" cy="3172968"/>
          </a:xfrm>
          <a:prstGeom prst="rect">
            <a:avLst/>
          </a:prstGeom>
          <a:noFill/>
          <a:ln>
            <a:noFill/>
          </a:ln>
        </p:spPr>
        <p:txBody>
          <a:bodyPr anchorCtr="0" anchor="t" bIns="45700" lIns="91425" spcFirstLastPara="1" rIns="91425" wrap="square" tIns="0">
            <a:normAutofit/>
          </a:bodyPr>
          <a:lstStyle/>
          <a:p>
            <a:pPr indent="-274320" lvl="0" marL="274320" rtl="0" algn="l">
              <a:spcBef>
                <a:spcPts val="0"/>
              </a:spcBef>
              <a:spcAft>
                <a:spcPts val="0"/>
              </a:spcAft>
              <a:buSzPts val="2090"/>
              <a:buChar char="⚫"/>
            </a:pPr>
            <a:r>
              <a:rPr lang="en-US"/>
              <a:t>Personnel w/Security Duties Training Continued:</a:t>
            </a:r>
            <a:endParaRPr/>
          </a:p>
        </p:txBody>
      </p:sp>
      <p:sp>
        <p:nvSpPr>
          <p:cNvPr id="255" name="Google Shape;255;p33"/>
          <p:cNvSpPr txBox="1"/>
          <p:nvPr>
            <p:ph idx="4" type="body"/>
          </p:nvPr>
        </p:nvSpPr>
        <p:spPr>
          <a:xfrm>
            <a:off x="4648200" y="2209800"/>
            <a:ext cx="3799728" cy="3172968"/>
          </a:xfrm>
          <a:prstGeom prst="rect">
            <a:avLst/>
          </a:prstGeom>
          <a:noFill/>
          <a:ln>
            <a:noFill/>
          </a:ln>
        </p:spPr>
        <p:txBody>
          <a:bodyPr anchorCtr="0" anchor="t" bIns="45700" lIns="91425" spcFirstLastPara="1" rIns="91425" wrap="square" tIns="0">
            <a:normAutofit fontScale="62500" lnSpcReduction="20000"/>
          </a:bodyPr>
          <a:lstStyle/>
          <a:p>
            <a:pPr indent="-274320" lvl="0" marL="274320" rtl="0" algn="l">
              <a:spcBef>
                <a:spcPts val="0"/>
              </a:spcBef>
              <a:spcAft>
                <a:spcPts val="0"/>
              </a:spcAft>
              <a:buSzPct val="95000"/>
              <a:buChar char="⚫"/>
            </a:pPr>
            <a:r>
              <a:rPr lang="en-US"/>
              <a:t>Operation of security equipment and systems.</a:t>
            </a:r>
            <a:endParaRPr/>
          </a:p>
          <a:p>
            <a:pPr indent="-274320" lvl="0" marL="274320" rtl="0" algn="l">
              <a:spcBef>
                <a:spcPts val="275"/>
              </a:spcBef>
              <a:spcAft>
                <a:spcPts val="0"/>
              </a:spcAft>
              <a:buSzPct val="95000"/>
              <a:buChar char="⚫"/>
            </a:pPr>
            <a:r>
              <a:rPr lang="en-US"/>
              <a:t>Testing, calibration, and maintenance of security equipment and systems.</a:t>
            </a:r>
            <a:endParaRPr/>
          </a:p>
          <a:p>
            <a:pPr indent="-274320" lvl="0" marL="274320" rtl="0" algn="l">
              <a:spcBef>
                <a:spcPts val="275"/>
              </a:spcBef>
              <a:spcAft>
                <a:spcPts val="0"/>
              </a:spcAft>
              <a:buSzPct val="95000"/>
              <a:buChar char="⚫"/>
            </a:pPr>
            <a:r>
              <a:rPr lang="en-US"/>
              <a:t>Inspection, control and monitoring techniques.</a:t>
            </a:r>
            <a:endParaRPr/>
          </a:p>
          <a:p>
            <a:pPr indent="-274320" lvl="0" marL="274320" rtl="0" algn="l">
              <a:spcBef>
                <a:spcPts val="275"/>
              </a:spcBef>
              <a:spcAft>
                <a:spcPts val="0"/>
              </a:spcAft>
              <a:buSzPct val="95000"/>
              <a:buChar char="⚫"/>
            </a:pPr>
            <a:r>
              <a:rPr lang="en-US"/>
              <a:t>Relevant provisions of the Facility Security Plan (FSP).</a:t>
            </a:r>
            <a:endParaRPr/>
          </a:p>
          <a:p>
            <a:pPr indent="-274320" lvl="0" marL="274320" rtl="0" algn="l">
              <a:spcBef>
                <a:spcPts val="275"/>
              </a:spcBef>
              <a:spcAft>
                <a:spcPts val="0"/>
              </a:spcAft>
              <a:buSzPct val="95000"/>
              <a:buChar char="⚫"/>
            </a:pPr>
            <a:r>
              <a:rPr lang="en-US"/>
              <a:t>Methods of physical screening of person, personal effects, baggage, cargo, and vessel stores.</a:t>
            </a:r>
            <a:endParaRPr/>
          </a:p>
          <a:p>
            <a:pPr indent="-274320" lvl="0" marL="274320" rtl="0" algn="l">
              <a:spcBef>
                <a:spcPts val="275"/>
              </a:spcBef>
              <a:spcAft>
                <a:spcPts val="0"/>
              </a:spcAft>
              <a:buSzPct val="95000"/>
              <a:buChar char="⚫"/>
            </a:pPr>
            <a:r>
              <a:rPr lang="en-US"/>
              <a:t>The meaning and the consequential requirements of the different MARSEC Levels.</a:t>
            </a:r>
            <a:endParaRPr/>
          </a:p>
          <a:p>
            <a:pPr indent="-274320" lvl="0" marL="274320" rtl="0" algn="l">
              <a:spcBef>
                <a:spcPts val="275"/>
              </a:spcBef>
              <a:spcAft>
                <a:spcPts val="0"/>
              </a:spcAft>
              <a:buSzPct val="95000"/>
              <a:buChar char="⚫"/>
            </a:pPr>
            <a:r>
              <a:rPr lang="en-US"/>
              <a:t>Familiar with all relevant aspects of the TWIC program and how to carry them out.</a:t>
            </a:r>
            <a:endParaRPr/>
          </a:p>
        </p:txBody>
      </p:sp>
      <p:sp>
        <p:nvSpPr>
          <p:cNvPr id="256" name="Google Shape;256;p3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4"/>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Break</a:t>
            </a:r>
            <a:endParaRPr/>
          </a:p>
        </p:txBody>
      </p:sp>
      <p:sp>
        <p:nvSpPr>
          <p:cNvPr id="263" name="Google Shape;263;p34"/>
          <p:cNvSpPr txBox="1"/>
          <p:nvPr>
            <p:ph idx="1" type="body"/>
          </p:nvPr>
        </p:nvSpPr>
        <p:spPr>
          <a:xfrm>
            <a:off x="457200" y="1935480"/>
            <a:ext cx="8229600" cy="4389000"/>
          </a:xfrm>
          <a:prstGeom prst="rect">
            <a:avLst/>
          </a:prstGeom>
        </p:spPr>
        <p:txBody>
          <a:bodyPr anchorCtr="0" anchor="ctr" bIns="45700" lIns="91425" spcFirstLastPara="1" rIns="91425" wrap="square" tIns="45700">
            <a:normAutofit/>
          </a:bodyPr>
          <a:lstStyle/>
          <a:p>
            <a:pPr indent="0" lvl="0" marL="0" rtl="0" algn="ctr">
              <a:spcBef>
                <a:spcPts val="360"/>
              </a:spcBef>
              <a:spcAft>
                <a:spcPts val="0"/>
              </a:spcAft>
              <a:buNone/>
            </a:pPr>
            <a:r>
              <a:rPr lang="en-US">
                <a:solidFill>
                  <a:srgbClr val="439FD7"/>
                </a:solidFill>
                <a:highlight>
                  <a:srgbClr val="FFFFFF"/>
                </a:highlight>
                <a:latin typeface="Calibri"/>
                <a:ea typeface="Calibri"/>
                <a:cs typeface="Calibri"/>
                <a:sym typeface="Calibri"/>
              </a:rPr>
              <a:t>Knowledge of current security threats and patterns</a:t>
            </a:r>
            <a:endParaRPr sz="3100">
              <a:solidFill>
                <a:srgbClr val="439FD7"/>
              </a:solidFill>
              <a:latin typeface="Calibri"/>
              <a:ea typeface="Calibri"/>
              <a:cs typeface="Calibri"/>
              <a:sym typeface="Calibri"/>
            </a:endParaRPr>
          </a:p>
        </p:txBody>
      </p:sp>
      <p:sp>
        <p:nvSpPr>
          <p:cNvPr id="264" name="Google Shape;264;p34"/>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3600"/>
              <a:buFont typeface="Calibri"/>
              <a:buNone/>
            </a:pPr>
            <a:r>
              <a:rPr lang="en-US" sz="3600"/>
              <a:t>Knowledge of current Security Threats and Patterns</a:t>
            </a:r>
            <a:endParaRPr sz="3600"/>
          </a:p>
        </p:txBody>
      </p:sp>
      <p:sp>
        <p:nvSpPr>
          <p:cNvPr id="270" name="Google Shape;270;p35"/>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70"/>
              <a:buChar char="⚫"/>
            </a:pPr>
            <a:r>
              <a:rPr lang="en-US"/>
              <a:t>How to Recognize a Threat.</a:t>
            </a:r>
            <a:endParaRPr/>
          </a:p>
        </p:txBody>
      </p:sp>
      <p:sp>
        <p:nvSpPr>
          <p:cNvPr id="271" name="Google Shape;271;p35"/>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3040"/>
              <a:buChar char="⚫"/>
            </a:pPr>
            <a:r>
              <a:rPr lang="en-US" sz="3200"/>
              <a:t>Types of Threats</a:t>
            </a:r>
            <a:endParaRPr/>
          </a:p>
          <a:p>
            <a:pPr indent="-274320" lvl="0" marL="274320" rtl="0" algn="l">
              <a:spcBef>
                <a:spcPts val="400"/>
              </a:spcBef>
              <a:spcAft>
                <a:spcPts val="0"/>
              </a:spcAft>
              <a:buSzPts val="1900"/>
              <a:buFont typeface="Arial"/>
              <a:buChar char="•"/>
            </a:pPr>
            <a:r>
              <a:rPr lang="en-US" sz="2000"/>
              <a:t>Terrorism: Groups such as ISIS, HAMAS, HIZBALLAH, Al-Qa’ida and BOKO HARAM</a:t>
            </a:r>
            <a:endParaRPr/>
          </a:p>
          <a:p>
            <a:pPr indent="-274320" lvl="0" marL="274320" rtl="0" algn="l">
              <a:spcBef>
                <a:spcPts val="400"/>
              </a:spcBef>
              <a:spcAft>
                <a:spcPts val="0"/>
              </a:spcAft>
              <a:buSzPts val="1900"/>
              <a:buFont typeface="Arial"/>
              <a:buChar char="•"/>
            </a:pPr>
            <a:r>
              <a:rPr lang="en-US" sz="2000"/>
              <a:t>Organized Crime: Groups such as Colombian Drug Cartels,  Mexican Cartels, and the Mafia.</a:t>
            </a:r>
            <a:endParaRPr/>
          </a:p>
          <a:p>
            <a:pPr indent="-274320" lvl="0" marL="274320" rtl="0" algn="l">
              <a:spcBef>
                <a:spcPts val="400"/>
              </a:spcBef>
              <a:spcAft>
                <a:spcPts val="0"/>
              </a:spcAft>
              <a:buSzPts val="1900"/>
              <a:buFont typeface="Arial"/>
              <a:buChar char="•"/>
            </a:pPr>
            <a:r>
              <a:rPr lang="en-US" sz="2000"/>
              <a:t>Lone Criminal Act: such as Theft, criminal  mischief, drug smuggling, assaults; when the perpetrator is acting alone.</a:t>
            </a:r>
            <a:endParaRPr/>
          </a:p>
          <a:p>
            <a:pPr indent="-274320" lvl="0" marL="274320" rtl="0" algn="l">
              <a:spcBef>
                <a:spcPts val="400"/>
              </a:spcBef>
              <a:spcAft>
                <a:spcPts val="0"/>
              </a:spcAft>
              <a:buSzPts val="1900"/>
              <a:buFont typeface="Arial"/>
              <a:buChar char="•"/>
            </a:pPr>
            <a:r>
              <a:rPr lang="en-US" sz="2000"/>
              <a:t>Cyber: Malware, spyware, and ransomware. </a:t>
            </a:r>
            <a:endParaRPr/>
          </a:p>
          <a:p>
            <a:pPr indent="-274320" lvl="0" marL="274320" rtl="0" algn="l">
              <a:spcBef>
                <a:spcPts val="400"/>
              </a:spcBef>
              <a:spcAft>
                <a:spcPts val="0"/>
              </a:spcAft>
              <a:buSzPts val="1900"/>
              <a:buFont typeface="Arial"/>
              <a:buChar char="•"/>
            </a:pPr>
            <a:r>
              <a:rPr lang="en-US" sz="2000"/>
              <a:t>Civil Unrest: Riots, “Protesters”</a:t>
            </a:r>
            <a:endParaRPr/>
          </a:p>
        </p:txBody>
      </p:sp>
      <p:sp>
        <p:nvSpPr>
          <p:cNvPr id="272" name="Google Shape;272;p3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6"/>
          <p:cNvSpPr txBox="1"/>
          <p:nvPr>
            <p:ph type="title"/>
          </p:nvPr>
        </p:nvSpPr>
        <p:spPr>
          <a:xfrm>
            <a:off x="457200" y="704096"/>
            <a:ext cx="8229600" cy="746700"/>
          </a:xfrm>
          <a:prstGeom prst="rect">
            <a:avLst/>
          </a:prstGeom>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a:t>Terrorist Threats</a:t>
            </a:r>
            <a:endParaRPr/>
          </a:p>
        </p:txBody>
      </p:sp>
      <p:sp>
        <p:nvSpPr>
          <p:cNvPr id="279" name="Google Shape;279;p36"/>
          <p:cNvSpPr txBox="1"/>
          <p:nvPr>
            <p:ph idx="1" type="body"/>
          </p:nvPr>
        </p:nvSpPr>
        <p:spPr>
          <a:xfrm>
            <a:off x="0" y="1920075"/>
            <a:ext cx="9144000" cy="1230300"/>
          </a:xfrm>
          <a:prstGeom prst="rect">
            <a:avLst/>
          </a:prstGeom>
        </p:spPr>
        <p:txBody>
          <a:bodyPr anchorCtr="0" anchor="t" bIns="45700" lIns="91425" spcFirstLastPara="1" rIns="91425" wrap="square" tIns="45700">
            <a:normAutofit fontScale="55000" lnSpcReduction="20000"/>
          </a:bodyPr>
          <a:lstStyle/>
          <a:p>
            <a:pPr indent="0" lvl="0" marL="0" rtl="0" algn="l">
              <a:lnSpc>
                <a:spcPct val="107000"/>
              </a:lnSpc>
              <a:spcBef>
                <a:spcPts val="0"/>
              </a:spcBef>
              <a:spcAft>
                <a:spcPts val="0"/>
              </a:spcAft>
              <a:buClr>
                <a:schemeClr val="dk1"/>
              </a:buClr>
              <a:buSzPct val="33033"/>
              <a:buFont typeface="Arial"/>
              <a:buNone/>
            </a:pPr>
            <a:r>
              <a:rPr b="1" lang="en-US" sz="3330" u="sng">
                <a:solidFill>
                  <a:srgbClr val="CC0000"/>
                </a:solidFill>
                <a:latin typeface="Calibri"/>
                <a:ea typeface="Calibri"/>
                <a:cs typeface="Calibri"/>
                <a:sym typeface="Calibri"/>
              </a:rPr>
              <a:t>Piracy:</a:t>
            </a:r>
            <a:endParaRPr b="1" sz="3330" u="sng">
              <a:solidFill>
                <a:srgbClr val="CC0000"/>
              </a:solidFill>
              <a:latin typeface="Calibri"/>
              <a:ea typeface="Calibri"/>
              <a:cs typeface="Calibri"/>
              <a:sym typeface="Calibri"/>
            </a:endParaRPr>
          </a:p>
          <a:p>
            <a:pPr indent="0" lvl="0" marL="0" rtl="0" algn="l">
              <a:lnSpc>
                <a:spcPct val="107000"/>
              </a:lnSpc>
              <a:spcBef>
                <a:spcPts val="800"/>
              </a:spcBef>
              <a:spcAft>
                <a:spcPts val="0"/>
              </a:spcAft>
              <a:buClr>
                <a:schemeClr val="dk1"/>
              </a:buClr>
              <a:buSzPct val="32396"/>
              <a:buFont typeface="Arial"/>
              <a:buNone/>
            </a:pPr>
            <a:r>
              <a:rPr b="1" lang="en-US" sz="3395">
                <a:solidFill>
                  <a:srgbClr val="002060"/>
                </a:solidFill>
                <a:latin typeface="Calibri"/>
                <a:ea typeface="Calibri"/>
                <a:cs typeface="Calibri"/>
                <a:sym typeface="Calibri"/>
              </a:rPr>
              <a:t>Piracy off the coast of Somali has become an increasingly prevalent threat to the international shipping industry in recent years. </a:t>
            </a:r>
            <a:endParaRPr b="1" sz="3395">
              <a:solidFill>
                <a:srgbClr val="002060"/>
              </a:solidFill>
              <a:latin typeface="Calibri"/>
              <a:ea typeface="Calibri"/>
              <a:cs typeface="Calibri"/>
              <a:sym typeface="Calibri"/>
            </a:endParaRPr>
          </a:p>
          <a:p>
            <a:pPr indent="0" lvl="0" marL="0" rtl="0" algn="l">
              <a:spcBef>
                <a:spcPts val="800"/>
              </a:spcBef>
              <a:spcAft>
                <a:spcPts val="0"/>
              </a:spcAft>
              <a:buNone/>
            </a:pPr>
            <a:r>
              <a:t/>
            </a:r>
            <a:endParaRPr/>
          </a:p>
        </p:txBody>
      </p:sp>
      <p:sp>
        <p:nvSpPr>
          <p:cNvPr id="280" name="Google Shape;280;p36"/>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281" name="Google Shape;281;p36"/>
          <p:cNvPicPr preferRelativeResize="0"/>
          <p:nvPr/>
        </p:nvPicPr>
        <p:blipFill>
          <a:blip r:embed="rId3">
            <a:alphaModFix/>
          </a:blip>
          <a:stretch>
            <a:fillRect/>
          </a:stretch>
        </p:blipFill>
        <p:spPr>
          <a:xfrm>
            <a:off x="664863" y="3150375"/>
            <a:ext cx="7814276" cy="37077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Terrorist Threats</a:t>
            </a:r>
            <a:endParaRPr/>
          </a:p>
        </p:txBody>
      </p:sp>
      <p:sp>
        <p:nvSpPr>
          <p:cNvPr id="287" name="Google Shape;287;p3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Throughout the U.S. history, terrorists were insignificant in the scheme of things and were truly not a threat to national security.</a:t>
            </a:r>
            <a:endParaRPr/>
          </a:p>
          <a:p>
            <a:pPr indent="-274320" lvl="0" marL="274320" rtl="0" algn="l">
              <a:spcBef>
                <a:spcPts val="520"/>
              </a:spcBef>
              <a:spcAft>
                <a:spcPts val="0"/>
              </a:spcAft>
              <a:buSzPts val="2470"/>
              <a:buChar char="⚫"/>
            </a:pPr>
            <a:r>
              <a:rPr lang="en-US"/>
              <a:t>This all changed in October of 1985 with the hijacking of the Italian cruise ship the Achille Lauro. This was the first Major maritime impact.</a:t>
            </a:r>
            <a:endParaRPr/>
          </a:p>
        </p:txBody>
      </p:sp>
      <p:sp>
        <p:nvSpPr>
          <p:cNvPr id="288" name="Google Shape;288;p3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Achille Lauro October 1985</a:t>
            </a:r>
            <a:endParaRPr/>
          </a:p>
        </p:txBody>
      </p:sp>
      <p:pic>
        <p:nvPicPr>
          <p:cNvPr id="294" name="Google Shape;294;p38"/>
          <p:cNvPicPr preferRelativeResize="0"/>
          <p:nvPr>
            <p:ph idx="1" type="body"/>
          </p:nvPr>
        </p:nvPicPr>
        <p:blipFill rotWithShape="1">
          <a:blip r:embed="rId3">
            <a:alphaModFix/>
          </a:blip>
          <a:srcRect b="0" l="0" r="0" t="0"/>
          <a:stretch/>
        </p:blipFill>
        <p:spPr>
          <a:xfrm>
            <a:off x="838200" y="1905000"/>
            <a:ext cx="7391400" cy="3886200"/>
          </a:xfrm>
          <a:prstGeom prst="rect">
            <a:avLst/>
          </a:prstGeom>
          <a:noFill/>
          <a:ln>
            <a:noFill/>
          </a:ln>
        </p:spPr>
      </p:pic>
      <p:sp>
        <p:nvSpPr>
          <p:cNvPr id="295" name="Google Shape;295;p3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ctr">
              <a:spcBef>
                <a:spcPts val="0"/>
              </a:spcBef>
              <a:spcAft>
                <a:spcPts val="0"/>
              </a:spcAft>
              <a:buClr>
                <a:schemeClr val="dk2"/>
              </a:buClr>
              <a:buSzPct val="100000"/>
              <a:buFont typeface="Calibri"/>
              <a:buNone/>
            </a:pPr>
            <a:r>
              <a:rPr lang="en-US" sz="4800"/>
              <a:t>What Happened to the Achille Lauro?</a:t>
            </a:r>
            <a:endParaRPr sz="4800"/>
          </a:p>
        </p:txBody>
      </p:sp>
      <p:sp>
        <p:nvSpPr>
          <p:cNvPr id="301" name="Google Shape;301;p3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95000"/>
              <a:buChar char="⚫"/>
            </a:pPr>
            <a:r>
              <a:rPr lang="en-US"/>
              <a:t>Four heavily armed Palestinian terrorists hijacked the Achille Lauro, carrying more than 400 passengers and crew, off the coast of Egypt.</a:t>
            </a:r>
            <a:endParaRPr/>
          </a:p>
          <a:p>
            <a:pPr indent="-274320" lvl="0" marL="274320" rtl="0" algn="l">
              <a:spcBef>
                <a:spcPts val="403"/>
              </a:spcBef>
              <a:spcAft>
                <a:spcPts val="0"/>
              </a:spcAft>
              <a:buSzPct val="95000"/>
              <a:buChar char="⚫"/>
            </a:pPr>
            <a:r>
              <a:rPr lang="en-US"/>
              <a:t>The hijackers demanded that Israel free 50 Palestinian prisoners.</a:t>
            </a:r>
            <a:endParaRPr/>
          </a:p>
          <a:p>
            <a:pPr indent="-274320" lvl="0" marL="274320" rtl="0" algn="l">
              <a:spcBef>
                <a:spcPts val="403"/>
              </a:spcBef>
              <a:spcAft>
                <a:spcPts val="0"/>
              </a:spcAft>
              <a:buSzPct val="95000"/>
              <a:buChar char="⚫"/>
            </a:pPr>
            <a:r>
              <a:rPr lang="en-US"/>
              <a:t>The terrorists killed a disabled American tourist, 69 y/o Leon Klinghoffer, and threw his body overboard with his wheelchair.</a:t>
            </a:r>
            <a:endParaRPr/>
          </a:p>
          <a:p>
            <a:pPr indent="-274320" lvl="0" marL="274320" rtl="0" algn="l">
              <a:spcBef>
                <a:spcPts val="403"/>
              </a:spcBef>
              <a:spcAft>
                <a:spcPts val="0"/>
              </a:spcAft>
              <a:buSzPct val="95000"/>
              <a:buChar char="⚫"/>
            </a:pPr>
            <a:r>
              <a:rPr lang="en-US"/>
              <a:t>After a 2 day standoff, the hijackers surrendered in exchange for a pledge of safe passage.</a:t>
            </a:r>
            <a:endParaRPr/>
          </a:p>
          <a:p>
            <a:pPr indent="-274320" lvl="0" marL="274320" rtl="0" algn="l">
              <a:spcBef>
                <a:spcPts val="403"/>
              </a:spcBef>
              <a:spcAft>
                <a:spcPts val="0"/>
              </a:spcAft>
              <a:buSzPct val="95000"/>
              <a:buChar char="⚫"/>
            </a:pPr>
            <a:r>
              <a:rPr lang="en-US"/>
              <a:t>But when an Egyptian jet tried to fly the hijackers to freedom, U.S. Navy fighter pilots intercepted it and forced it to land in Sicily.</a:t>
            </a:r>
            <a:endParaRPr/>
          </a:p>
          <a:p>
            <a:pPr indent="-274320" lvl="0" marL="274320" rtl="0" algn="l">
              <a:spcBef>
                <a:spcPts val="403"/>
              </a:spcBef>
              <a:spcAft>
                <a:spcPts val="0"/>
              </a:spcAft>
              <a:buSzPct val="95000"/>
              <a:buChar char="⚫"/>
            </a:pPr>
            <a:r>
              <a:rPr lang="en-US"/>
              <a:t>The terrorists were taken into custody by Italian authorities. Counter-terrorist units from the United States responded, however the situation was resolved before an assault had become necessary.</a:t>
            </a:r>
            <a:endParaRPr/>
          </a:p>
        </p:txBody>
      </p:sp>
      <p:sp>
        <p:nvSpPr>
          <p:cNvPr id="302" name="Google Shape;302;p3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0"/>
          <p:cNvSpPr txBox="1"/>
          <p:nvPr>
            <p:ph type="title"/>
          </p:nvPr>
        </p:nvSpPr>
        <p:spPr>
          <a:xfrm>
            <a:off x="685800" y="381000"/>
            <a:ext cx="7756263" cy="105425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Moving forward to the 1990’s</a:t>
            </a:r>
            <a:endParaRPr/>
          </a:p>
        </p:txBody>
      </p:sp>
      <p:pic>
        <p:nvPicPr>
          <p:cNvPr id="310" name="Google Shape;310;p40"/>
          <p:cNvPicPr preferRelativeResize="0"/>
          <p:nvPr>
            <p:ph idx="1" type="body"/>
          </p:nvPr>
        </p:nvPicPr>
        <p:blipFill rotWithShape="1">
          <a:blip r:embed="rId3">
            <a:alphaModFix/>
          </a:blip>
          <a:srcRect b="0" l="0" r="0" t="0"/>
          <a:stretch/>
        </p:blipFill>
        <p:spPr>
          <a:xfrm>
            <a:off x="2000571" y="2407024"/>
            <a:ext cx="5142857" cy="3445715"/>
          </a:xfrm>
          <a:prstGeom prst="rect">
            <a:avLst/>
          </a:prstGeom>
          <a:noFill/>
          <a:ln>
            <a:noFill/>
          </a:ln>
        </p:spPr>
      </p:pic>
      <p:sp>
        <p:nvSpPr>
          <p:cNvPr id="311" name="Google Shape;311;p4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a:t>1993 World Trade Center Bombing</a:t>
            </a:r>
            <a:endParaRPr/>
          </a:p>
        </p:txBody>
      </p:sp>
      <p:sp>
        <p:nvSpPr>
          <p:cNvPr id="317" name="Google Shape;317;p4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95000"/>
              <a:buChar char="⚫"/>
            </a:pPr>
            <a:r>
              <a:rPr lang="en-US"/>
              <a:t>In the 1990’s, hate for Americans had been growing. </a:t>
            </a:r>
            <a:endParaRPr/>
          </a:p>
          <a:p>
            <a:pPr indent="-274320" lvl="0" marL="274320" rtl="0" algn="l">
              <a:spcBef>
                <a:spcPts val="481"/>
              </a:spcBef>
              <a:spcAft>
                <a:spcPts val="0"/>
              </a:spcAft>
              <a:buSzPct val="95000"/>
              <a:buChar char="⚫"/>
            </a:pPr>
            <a:r>
              <a:rPr lang="en-US"/>
              <a:t>The first major attack in the U.S. was the truck bombing of the World Trade Towers.</a:t>
            </a:r>
            <a:endParaRPr/>
          </a:p>
          <a:p>
            <a:pPr indent="-274320" lvl="0" marL="274320" rtl="0" algn="l">
              <a:spcBef>
                <a:spcPts val="481"/>
              </a:spcBef>
              <a:spcAft>
                <a:spcPts val="0"/>
              </a:spcAft>
              <a:buSzPct val="95000"/>
              <a:buChar char="⚫"/>
            </a:pPr>
            <a:r>
              <a:rPr lang="en-US"/>
              <a:t>We caught the perpetrators quickly and put them in jail.</a:t>
            </a:r>
            <a:endParaRPr/>
          </a:p>
          <a:p>
            <a:pPr indent="-274320" lvl="0" marL="274320" rtl="0" algn="l">
              <a:spcBef>
                <a:spcPts val="481"/>
              </a:spcBef>
              <a:spcAft>
                <a:spcPts val="0"/>
              </a:spcAft>
              <a:buSzPct val="95000"/>
              <a:buChar char="⚫"/>
            </a:pPr>
            <a:r>
              <a:rPr lang="en-US"/>
              <a:t>We bombed a couple of countries that were fostering terrorist training camps and went back to our strong economy.</a:t>
            </a:r>
            <a:endParaRPr/>
          </a:p>
          <a:p>
            <a:pPr indent="-274320" lvl="0" marL="274320" rtl="0" algn="l">
              <a:spcBef>
                <a:spcPts val="481"/>
              </a:spcBef>
              <a:spcAft>
                <a:spcPts val="0"/>
              </a:spcAft>
              <a:buSzPct val="95000"/>
              <a:buChar char="⚫"/>
            </a:pPr>
            <a:r>
              <a:rPr lang="en-US"/>
              <a:t>Americans felt that the bombing of the World Trade Center was an isolated incident, but this was just the beginning of a war in which the U.S. was not fully engaged.</a:t>
            </a:r>
            <a:endParaRPr/>
          </a:p>
          <a:p>
            <a:pPr indent="-129238" lvl="0" marL="274320" rtl="0" algn="l">
              <a:spcBef>
                <a:spcPts val="481"/>
              </a:spcBef>
              <a:spcAft>
                <a:spcPts val="0"/>
              </a:spcAft>
              <a:buSzPct val="95000"/>
              <a:buNone/>
            </a:pPr>
            <a:r>
              <a:t/>
            </a:r>
            <a:endParaRPr/>
          </a:p>
        </p:txBody>
      </p:sp>
      <p:sp>
        <p:nvSpPr>
          <p:cNvPr id="318" name="Google Shape;318;p4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The Lone Criminal</a:t>
            </a:r>
            <a:endParaRPr/>
          </a:p>
        </p:txBody>
      </p:sp>
      <p:sp>
        <p:nvSpPr>
          <p:cNvPr id="324" name="Google Shape;324;p4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This is your typical thief, vandal and trouble maker.</a:t>
            </a:r>
            <a:endParaRPr/>
          </a:p>
          <a:p>
            <a:pPr indent="-274320" lvl="0" marL="274320" rtl="0" algn="l">
              <a:spcBef>
                <a:spcPts val="520"/>
              </a:spcBef>
              <a:spcAft>
                <a:spcPts val="0"/>
              </a:spcAft>
              <a:buSzPts val="2470"/>
              <a:buChar char="⚫"/>
            </a:pPr>
            <a:r>
              <a:rPr lang="en-US"/>
              <a:t>They tend to look for “easy targets” unlocked vehicle, offices, items left in the open and points of easy access to areas.</a:t>
            </a:r>
            <a:endParaRPr/>
          </a:p>
          <a:p>
            <a:pPr indent="-274320" lvl="0" marL="274320" rtl="0" algn="l">
              <a:spcBef>
                <a:spcPts val="520"/>
              </a:spcBef>
              <a:spcAft>
                <a:spcPts val="0"/>
              </a:spcAft>
              <a:buSzPts val="2470"/>
              <a:buChar char="⚫"/>
            </a:pPr>
            <a:r>
              <a:rPr lang="en-US"/>
              <a:t>These types of individuals are generally not given direction to commit a crime and make these decisions on their own to benefit themselves.</a:t>
            </a:r>
            <a:endParaRPr/>
          </a:p>
        </p:txBody>
      </p:sp>
      <p:sp>
        <p:nvSpPr>
          <p:cNvPr id="325" name="Google Shape;325;p4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3"/>
          <p:cNvSpPr txBox="1"/>
          <p:nvPr>
            <p:ph type="title"/>
          </p:nvPr>
        </p:nvSpPr>
        <p:spPr>
          <a:xfrm>
            <a:off x="457200" y="704099"/>
            <a:ext cx="8229600" cy="674700"/>
          </a:xfrm>
          <a:prstGeom prst="rect">
            <a:avLst/>
          </a:prstGeom>
        </p:spPr>
        <p:txBody>
          <a:bodyPr anchorCtr="0" anchor="b" bIns="0" lIns="0" spcFirstLastPara="1" rIns="0" wrap="square" tIns="45700">
            <a:normAutofit fontScale="90000"/>
          </a:bodyPr>
          <a:lstStyle/>
          <a:p>
            <a:pPr indent="0" lvl="0" marL="0" rtl="0" algn="ctr">
              <a:lnSpc>
                <a:spcPct val="107000"/>
              </a:lnSpc>
              <a:spcBef>
                <a:spcPts val="0"/>
              </a:spcBef>
              <a:spcAft>
                <a:spcPts val="800"/>
              </a:spcAft>
              <a:buClr>
                <a:schemeClr val="dk1"/>
              </a:buClr>
              <a:buSzPct val="32830"/>
              <a:buFont typeface="Arial"/>
              <a:buNone/>
            </a:pPr>
            <a:r>
              <a:rPr b="1" lang="en-US" sz="3016" u="sng">
                <a:solidFill>
                  <a:srgbClr val="FF0000"/>
                </a:solidFill>
              </a:rPr>
              <a:t>“Lone Wolf” Terrorists</a:t>
            </a:r>
            <a:endParaRPr sz="5556"/>
          </a:p>
        </p:txBody>
      </p:sp>
      <p:sp>
        <p:nvSpPr>
          <p:cNvPr id="332" name="Google Shape;332;p43"/>
          <p:cNvSpPr txBox="1"/>
          <p:nvPr>
            <p:ph idx="1" type="body"/>
          </p:nvPr>
        </p:nvSpPr>
        <p:spPr>
          <a:xfrm>
            <a:off x="3946625" y="3429000"/>
            <a:ext cx="4740300" cy="2895600"/>
          </a:xfrm>
          <a:prstGeom prst="rect">
            <a:avLst/>
          </a:prstGeom>
        </p:spPr>
        <p:txBody>
          <a:bodyPr anchorCtr="0" anchor="t" bIns="45700" lIns="91425" spcFirstLastPara="1" rIns="91425" wrap="square" tIns="45700">
            <a:normAutofit/>
          </a:bodyPr>
          <a:lstStyle/>
          <a:p>
            <a:pPr indent="0" lvl="0" marL="0" rtl="0" algn="l">
              <a:lnSpc>
                <a:spcPct val="107000"/>
              </a:lnSpc>
              <a:spcBef>
                <a:spcPts val="0"/>
              </a:spcBef>
              <a:spcAft>
                <a:spcPts val="800"/>
              </a:spcAft>
              <a:buClr>
                <a:schemeClr val="dk1"/>
              </a:buClr>
              <a:buSzPts val="1100"/>
              <a:buFont typeface="Arial"/>
              <a:buNone/>
            </a:pPr>
            <a:r>
              <a:rPr b="1" lang="en-US" sz="2000">
                <a:solidFill>
                  <a:srgbClr val="002060"/>
                </a:solidFill>
                <a:latin typeface="Calibri"/>
                <a:ea typeface="Calibri"/>
                <a:cs typeface="Calibri"/>
                <a:sym typeface="Calibri"/>
              </a:rPr>
              <a:t>Nidal Malik Hasan, a U.S. Army Major, is the accused Fort Hood shooter, an attack that occurred in November 2009.</a:t>
            </a:r>
            <a:endParaRPr b="1" sz="2000">
              <a:solidFill>
                <a:srgbClr val="002060"/>
              </a:solidFill>
              <a:latin typeface="Calibri"/>
              <a:ea typeface="Calibri"/>
              <a:cs typeface="Calibri"/>
              <a:sym typeface="Calibri"/>
            </a:endParaRPr>
          </a:p>
        </p:txBody>
      </p:sp>
      <p:sp>
        <p:nvSpPr>
          <p:cNvPr id="333" name="Google Shape;333;p43"/>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334" name="Google Shape;334;p43"/>
          <p:cNvSpPr txBox="1"/>
          <p:nvPr>
            <p:ph type="title"/>
          </p:nvPr>
        </p:nvSpPr>
        <p:spPr>
          <a:xfrm>
            <a:off x="457200" y="1570375"/>
            <a:ext cx="8229600" cy="1268700"/>
          </a:xfrm>
          <a:prstGeom prst="rect">
            <a:avLst/>
          </a:prstGeom>
        </p:spPr>
        <p:txBody>
          <a:bodyPr anchorCtr="0" anchor="b" bIns="0" lIns="0" spcFirstLastPara="1" rIns="0" wrap="square" tIns="45700">
            <a:noAutofit/>
          </a:bodyPr>
          <a:lstStyle/>
          <a:p>
            <a:pPr indent="0" lvl="0" marL="0" rtl="0" algn="ctr">
              <a:lnSpc>
                <a:spcPct val="107000"/>
              </a:lnSpc>
              <a:spcBef>
                <a:spcPts val="0"/>
              </a:spcBef>
              <a:spcAft>
                <a:spcPts val="0"/>
              </a:spcAft>
              <a:buClr>
                <a:schemeClr val="dk1"/>
              </a:buClr>
              <a:buSzPts val="990"/>
              <a:buFont typeface="Arial"/>
              <a:buNone/>
            </a:pPr>
            <a:r>
              <a:t/>
            </a:r>
            <a:endParaRPr b="1" sz="2460" u="sng">
              <a:solidFill>
                <a:srgbClr val="FF0000"/>
              </a:solidFill>
            </a:endParaRPr>
          </a:p>
          <a:p>
            <a:pPr indent="0" lvl="0" marL="0" rtl="0" algn="l">
              <a:lnSpc>
                <a:spcPct val="107000"/>
              </a:lnSpc>
              <a:spcBef>
                <a:spcPts val="800"/>
              </a:spcBef>
              <a:spcAft>
                <a:spcPts val="800"/>
              </a:spcAft>
              <a:buClr>
                <a:schemeClr val="dk1"/>
              </a:buClr>
              <a:buSzPts val="990"/>
              <a:buFont typeface="Arial"/>
              <a:buNone/>
            </a:pPr>
            <a:r>
              <a:rPr b="1" lang="en-US" sz="2100">
                <a:solidFill>
                  <a:srgbClr val="002060"/>
                </a:solidFill>
              </a:rPr>
              <a:t>“Lone Wolf” terrorists are persons who commit violent acts in support of some group, movement, or ideology- but do so alone, outside of formal command structure. </a:t>
            </a:r>
            <a:endParaRPr sz="4800"/>
          </a:p>
        </p:txBody>
      </p:sp>
      <p:pic>
        <p:nvPicPr>
          <p:cNvPr id="335" name="Google Shape;335;p43"/>
          <p:cNvPicPr preferRelativeResize="0"/>
          <p:nvPr/>
        </p:nvPicPr>
        <p:blipFill>
          <a:blip r:embed="rId3">
            <a:alphaModFix/>
          </a:blip>
          <a:stretch>
            <a:fillRect/>
          </a:stretch>
        </p:blipFill>
        <p:spPr>
          <a:xfrm>
            <a:off x="355700" y="2898950"/>
            <a:ext cx="3590925" cy="38225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4"/>
          <p:cNvSpPr txBox="1"/>
          <p:nvPr>
            <p:ph type="title"/>
          </p:nvPr>
        </p:nvSpPr>
        <p:spPr>
          <a:xfrm>
            <a:off x="457200" y="704099"/>
            <a:ext cx="8229600" cy="674700"/>
          </a:xfrm>
          <a:prstGeom prst="rect">
            <a:avLst/>
          </a:prstGeom>
        </p:spPr>
        <p:txBody>
          <a:bodyPr anchorCtr="0" anchor="b" bIns="0" lIns="0" spcFirstLastPara="1" rIns="0" wrap="square" tIns="45700">
            <a:normAutofit/>
          </a:bodyPr>
          <a:lstStyle/>
          <a:p>
            <a:pPr indent="0" lvl="0" marL="0" rtl="0" algn="ctr">
              <a:lnSpc>
                <a:spcPct val="107000"/>
              </a:lnSpc>
              <a:spcBef>
                <a:spcPts val="0"/>
              </a:spcBef>
              <a:spcAft>
                <a:spcPts val="800"/>
              </a:spcAft>
              <a:buNone/>
            </a:pPr>
            <a:r>
              <a:rPr b="1" lang="en-US" sz="3016" u="sng">
                <a:solidFill>
                  <a:srgbClr val="FF0000"/>
                </a:solidFill>
              </a:rPr>
              <a:t>“Lone Wolf” Terrorists</a:t>
            </a:r>
            <a:endParaRPr sz="5556"/>
          </a:p>
        </p:txBody>
      </p:sp>
      <p:sp>
        <p:nvSpPr>
          <p:cNvPr id="342" name="Google Shape;342;p44"/>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343" name="Google Shape;343;p44"/>
          <p:cNvSpPr txBox="1"/>
          <p:nvPr>
            <p:ph type="title"/>
          </p:nvPr>
        </p:nvSpPr>
        <p:spPr>
          <a:xfrm>
            <a:off x="457200" y="1929425"/>
            <a:ext cx="8229600" cy="909600"/>
          </a:xfrm>
          <a:prstGeom prst="rect">
            <a:avLst/>
          </a:prstGeom>
        </p:spPr>
        <p:txBody>
          <a:bodyPr anchorCtr="0" anchor="ctr" bIns="0" lIns="0" spcFirstLastPara="1" rIns="0" wrap="square" tIns="45700">
            <a:noAutofit/>
          </a:bodyPr>
          <a:lstStyle/>
          <a:p>
            <a:pPr indent="0" lvl="0" marL="0" rtl="0" algn="ctr">
              <a:lnSpc>
                <a:spcPct val="107000"/>
              </a:lnSpc>
              <a:spcBef>
                <a:spcPts val="0"/>
              </a:spcBef>
              <a:spcAft>
                <a:spcPts val="0"/>
              </a:spcAft>
              <a:buSzPts val="990"/>
              <a:buNone/>
            </a:pPr>
            <a:r>
              <a:rPr b="1" lang="en-US" sz="2460">
                <a:solidFill>
                  <a:srgbClr val="002060"/>
                </a:solidFill>
              </a:rPr>
              <a:t>Pulse Nightclub</a:t>
            </a:r>
            <a:endParaRPr b="1" sz="2460">
              <a:solidFill>
                <a:srgbClr val="002060"/>
              </a:solidFill>
            </a:endParaRPr>
          </a:p>
          <a:p>
            <a:pPr indent="0" lvl="0" marL="0" rtl="0" algn="l">
              <a:lnSpc>
                <a:spcPct val="107000"/>
              </a:lnSpc>
              <a:spcBef>
                <a:spcPts val="800"/>
              </a:spcBef>
              <a:spcAft>
                <a:spcPts val="800"/>
              </a:spcAft>
              <a:buSzPts val="990"/>
              <a:buNone/>
            </a:pPr>
            <a:r>
              <a:t/>
            </a:r>
            <a:endParaRPr sz="4800"/>
          </a:p>
        </p:txBody>
      </p:sp>
      <p:pic>
        <p:nvPicPr>
          <p:cNvPr id="344" name="Google Shape;344;p44"/>
          <p:cNvPicPr preferRelativeResize="0"/>
          <p:nvPr/>
        </p:nvPicPr>
        <p:blipFill>
          <a:blip r:embed="rId3">
            <a:alphaModFix/>
          </a:blip>
          <a:stretch>
            <a:fillRect/>
          </a:stretch>
        </p:blipFill>
        <p:spPr>
          <a:xfrm>
            <a:off x="152400" y="2991475"/>
            <a:ext cx="2552700" cy="3400425"/>
          </a:xfrm>
          <a:prstGeom prst="rect">
            <a:avLst/>
          </a:prstGeom>
          <a:noFill/>
          <a:ln>
            <a:noFill/>
          </a:ln>
        </p:spPr>
      </p:pic>
      <p:pic>
        <p:nvPicPr>
          <p:cNvPr id="345" name="Google Shape;345;p44"/>
          <p:cNvPicPr preferRelativeResize="0"/>
          <p:nvPr/>
        </p:nvPicPr>
        <p:blipFill>
          <a:blip r:embed="rId4">
            <a:alphaModFix/>
          </a:blip>
          <a:stretch>
            <a:fillRect/>
          </a:stretch>
        </p:blipFill>
        <p:spPr>
          <a:xfrm>
            <a:off x="2705101" y="3030650"/>
            <a:ext cx="6325575" cy="33612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March 23, 2013 - Syria</a:t>
            </a:r>
            <a:endParaRPr/>
          </a:p>
        </p:txBody>
      </p:sp>
      <p:sp>
        <p:nvSpPr>
          <p:cNvPr id="351" name="Google Shape;351;p4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The Syrian military is said to believe that a homemade, locally-manufactured rocket was fired, containing a form of chlorine know as CL17, easily available as a swimming pool cleaner. </a:t>
            </a:r>
            <a:endParaRPr/>
          </a:p>
          <a:p>
            <a:pPr indent="-274320" lvl="0" marL="274320" rtl="0" algn="l">
              <a:spcBef>
                <a:spcPts val="520"/>
              </a:spcBef>
              <a:spcAft>
                <a:spcPts val="0"/>
              </a:spcAft>
              <a:buSzPts val="2470"/>
              <a:buChar char="⚫"/>
            </a:pPr>
            <a:r>
              <a:rPr lang="en-US"/>
              <a:t>They claim that the warhead contained a quantity of the gas, and was dissolved in saline solution.</a:t>
            </a:r>
            <a:endParaRPr/>
          </a:p>
          <a:p>
            <a:pPr indent="-274320" lvl="0" marL="274320" rtl="0" algn="l">
              <a:spcBef>
                <a:spcPts val="520"/>
              </a:spcBef>
              <a:spcAft>
                <a:spcPts val="0"/>
              </a:spcAft>
              <a:buSzPts val="2470"/>
              <a:buChar char="⚫"/>
            </a:pPr>
            <a:r>
              <a:rPr lang="en-US"/>
              <a:t>26 People were killed</a:t>
            </a:r>
            <a:endParaRPr/>
          </a:p>
        </p:txBody>
      </p:sp>
      <p:sp>
        <p:nvSpPr>
          <p:cNvPr id="352" name="Google Shape;352;p4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April 13, 2013 - Boston</a:t>
            </a:r>
            <a:endParaRPr/>
          </a:p>
        </p:txBody>
      </p:sp>
      <p:sp>
        <p:nvSpPr>
          <p:cNvPr id="358" name="Google Shape;358;p4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Two explosives at the Boston Marathon.</a:t>
            </a:r>
            <a:endParaRPr/>
          </a:p>
          <a:p>
            <a:pPr indent="-274320" lvl="0" marL="274320" rtl="0" algn="l">
              <a:spcBef>
                <a:spcPts val="520"/>
              </a:spcBef>
              <a:spcAft>
                <a:spcPts val="0"/>
              </a:spcAft>
              <a:buSzPts val="2470"/>
              <a:buChar char="⚫"/>
            </a:pPr>
            <a:r>
              <a:rPr lang="en-US"/>
              <a:t>The bombs exploded about 12 seconds and 210 yards apart at 2:49 P.M., near the marathon’s finish line on Boylston Street.</a:t>
            </a:r>
            <a:endParaRPr/>
          </a:p>
          <a:p>
            <a:pPr indent="-274320" lvl="0" marL="274320" rtl="0" algn="l">
              <a:spcBef>
                <a:spcPts val="520"/>
              </a:spcBef>
              <a:spcAft>
                <a:spcPts val="0"/>
              </a:spcAft>
              <a:buSzPts val="2470"/>
              <a:buChar char="⚫"/>
            </a:pPr>
            <a:r>
              <a:rPr lang="en-US"/>
              <a:t>The devices were made of pressure cookers filled with nails and ball bearings; sending shrapnel over a wide area.</a:t>
            </a:r>
            <a:endParaRPr/>
          </a:p>
          <a:p>
            <a:pPr indent="-274320" lvl="0" marL="274320" rtl="0" algn="l">
              <a:spcBef>
                <a:spcPts val="520"/>
              </a:spcBef>
              <a:spcAft>
                <a:spcPts val="0"/>
              </a:spcAft>
              <a:buSzPts val="2470"/>
              <a:buChar char="⚫"/>
            </a:pPr>
            <a:r>
              <a:rPr lang="en-US"/>
              <a:t>The explosion killed 3 civilians and injured an estimation 264 others.</a:t>
            </a:r>
            <a:endParaRPr/>
          </a:p>
        </p:txBody>
      </p:sp>
      <p:sp>
        <p:nvSpPr>
          <p:cNvPr id="359" name="Google Shape;359;p4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April 13, 2013 - Boston</a:t>
            </a:r>
            <a:endParaRPr/>
          </a:p>
        </p:txBody>
      </p:sp>
      <p:sp>
        <p:nvSpPr>
          <p:cNvPr id="365" name="Google Shape;365;p47"/>
          <p:cNvSpPr txBox="1"/>
          <p:nvPr>
            <p:ph idx="12" type="sldNum"/>
          </p:nvPr>
        </p:nvSpPr>
        <p:spPr>
          <a:xfrm>
            <a:off x="7924800" y="6356350"/>
            <a:ext cx="762000" cy="3651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366" name="Google Shape;366;p47"/>
          <p:cNvPicPr preferRelativeResize="0"/>
          <p:nvPr/>
        </p:nvPicPr>
        <p:blipFill>
          <a:blip r:embed="rId3">
            <a:alphaModFix/>
          </a:blip>
          <a:stretch>
            <a:fillRect/>
          </a:stretch>
        </p:blipFill>
        <p:spPr>
          <a:xfrm>
            <a:off x="1499688" y="1967350"/>
            <a:ext cx="6144631" cy="4389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ARIZONA</a:t>
            </a:r>
            <a:endParaRPr/>
          </a:p>
        </p:txBody>
      </p:sp>
      <p:sp>
        <p:nvSpPr>
          <p:cNvPr id="372" name="Google Shape;372;p4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Sheriff Arpaio is known for his strong stance against illegal immigration into the U.S. and particularly Arizona.</a:t>
            </a:r>
            <a:endParaRPr/>
          </a:p>
          <a:p>
            <a:pPr indent="-274320" lvl="0" marL="274320" rtl="0" algn="l">
              <a:spcBef>
                <a:spcPts val="520"/>
              </a:spcBef>
              <a:spcAft>
                <a:spcPts val="0"/>
              </a:spcAft>
              <a:buSzPts val="2470"/>
              <a:buChar char="⚫"/>
            </a:pPr>
            <a:r>
              <a:rPr lang="en-US"/>
              <a:t>An explosive device was sent to Sheriff Joseph Arpaio in a package.</a:t>
            </a:r>
            <a:endParaRPr/>
          </a:p>
          <a:p>
            <a:pPr indent="-274320" lvl="0" marL="274320" rtl="0" algn="l">
              <a:spcBef>
                <a:spcPts val="520"/>
              </a:spcBef>
              <a:spcAft>
                <a:spcPts val="0"/>
              </a:spcAft>
              <a:buSzPts val="2470"/>
              <a:buChar char="⚫"/>
            </a:pPr>
            <a:r>
              <a:rPr lang="en-US"/>
              <a:t>It was intercepted before it was detonated and no-one was injured.</a:t>
            </a:r>
            <a:endParaRPr/>
          </a:p>
        </p:txBody>
      </p:sp>
      <p:sp>
        <p:nvSpPr>
          <p:cNvPr id="373" name="Google Shape;373;p4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Washington DC</a:t>
            </a:r>
            <a:endParaRPr/>
          </a:p>
        </p:txBody>
      </p:sp>
      <p:sp>
        <p:nvSpPr>
          <p:cNvPr id="379" name="Google Shape;379;p4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On April 16, 2013 letters containing the deadly chemical Ricin were mailed to President Obama and Senator Wicker.</a:t>
            </a:r>
            <a:endParaRPr/>
          </a:p>
          <a:p>
            <a:pPr indent="-274320" lvl="0" marL="274320" rtl="0" algn="l">
              <a:spcBef>
                <a:spcPts val="520"/>
              </a:spcBef>
              <a:spcAft>
                <a:spcPts val="0"/>
              </a:spcAft>
              <a:buSzPts val="2470"/>
              <a:buChar char="⚫"/>
            </a:pPr>
            <a:r>
              <a:rPr lang="en-US"/>
              <a:t>Both letters, which were mailed from Memphis, Tennessee, included the phrases “ No one wanted to listen to me before. There are still Missing Pieces. Maybe I have your attention now even if that means someone must die.”</a:t>
            </a:r>
            <a:endParaRPr/>
          </a:p>
          <a:p>
            <a:pPr indent="-274320" lvl="0" marL="274320" rtl="0" algn="l">
              <a:spcBef>
                <a:spcPts val="520"/>
              </a:spcBef>
              <a:spcAft>
                <a:spcPts val="0"/>
              </a:spcAft>
              <a:buSzPts val="2470"/>
              <a:buChar char="⚫"/>
            </a:pPr>
            <a:r>
              <a:rPr lang="en-US"/>
              <a:t>Both letters were intercepted at the U.S. Postal service facility.</a:t>
            </a:r>
            <a:endParaRPr/>
          </a:p>
        </p:txBody>
      </p:sp>
      <p:sp>
        <p:nvSpPr>
          <p:cNvPr id="380" name="Google Shape;380;p4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4400"/>
              <a:buFont typeface="Calibri"/>
              <a:buNone/>
            </a:pPr>
            <a:r>
              <a:rPr lang="en-US" sz="4400"/>
              <a:t>April 21, 2013 – Spring City, TN</a:t>
            </a:r>
            <a:endParaRPr sz="4400"/>
          </a:p>
        </p:txBody>
      </p:sp>
      <p:sp>
        <p:nvSpPr>
          <p:cNvPr id="386" name="Google Shape;386;p5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The Tennessee Valley Authority, which operates the Watts Bar Plant, notified the NRC that a security officer patrolling on TVA property near the Tennessee River exchanged gunfire with an individual. </a:t>
            </a:r>
            <a:endParaRPr/>
          </a:p>
          <a:p>
            <a:pPr indent="-274320" lvl="0" marL="274320" rtl="0" algn="l">
              <a:spcBef>
                <a:spcPts val="520"/>
              </a:spcBef>
              <a:spcAft>
                <a:spcPts val="0"/>
              </a:spcAft>
              <a:buSzPts val="2470"/>
              <a:buChar char="⚫"/>
            </a:pPr>
            <a:r>
              <a:rPr lang="en-US"/>
              <a:t>This location is outside the plant’s protected area.  The officer was not injured and local law enforcement assisted in the response to the incident.</a:t>
            </a:r>
            <a:endParaRPr/>
          </a:p>
          <a:p>
            <a:pPr indent="0" lvl="0" marL="0" rtl="0" algn="l">
              <a:spcBef>
                <a:spcPts val="520"/>
              </a:spcBef>
              <a:spcAft>
                <a:spcPts val="0"/>
              </a:spcAft>
              <a:buSzPts val="2470"/>
              <a:buNone/>
            </a:pPr>
            <a:r>
              <a:t/>
            </a:r>
            <a:endParaRPr/>
          </a:p>
        </p:txBody>
      </p:sp>
      <p:sp>
        <p:nvSpPr>
          <p:cNvPr id="387" name="Google Shape;387;p5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April 22, 2013</a:t>
            </a:r>
            <a:endParaRPr/>
          </a:p>
        </p:txBody>
      </p:sp>
      <p:sp>
        <p:nvSpPr>
          <p:cNvPr id="393" name="Google Shape;393;p5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Canadian police and intelligence services arrested two suspects who allegedly planned to derail a passenger rail train in Greater Toronto.</a:t>
            </a:r>
            <a:endParaRPr/>
          </a:p>
          <a:p>
            <a:pPr indent="-274320" lvl="0" marL="274320" rtl="0" algn="l">
              <a:spcBef>
                <a:spcPts val="520"/>
              </a:spcBef>
              <a:spcAft>
                <a:spcPts val="0"/>
              </a:spcAft>
              <a:buSzPts val="2470"/>
              <a:buChar char="⚫"/>
            </a:pPr>
            <a:r>
              <a:rPr lang="en-US"/>
              <a:t>The Royal Canadian Mounted Police called it a “Major terrorist attack.”</a:t>
            </a:r>
            <a:endParaRPr/>
          </a:p>
          <a:p>
            <a:pPr indent="-274320" lvl="0" marL="274320" rtl="0" algn="l">
              <a:spcBef>
                <a:spcPts val="520"/>
              </a:spcBef>
              <a:spcAft>
                <a:spcPts val="0"/>
              </a:spcAft>
              <a:buSzPts val="2470"/>
              <a:buChar char="⚫"/>
            </a:pPr>
            <a:r>
              <a:rPr lang="en-US"/>
              <a:t>Chiheb Esseghaier, 30, of Montreal and Raed Jaseer, 35, of Toronto, had received “direction and guidance” from “al-Qaeda elements” in Iran.</a:t>
            </a:r>
            <a:endParaRPr/>
          </a:p>
        </p:txBody>
      </p:sp>
      <p:sp>
        <p:nvSpPr>
          <p:cNvPr id="394" name="Google Shape;394;p5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December 2, 2015</a:t>
            </a:r>
            <a:endParaRPr/>
          </a:p>
        </p:txBody>
      </p:sp>
      <p:sp>
        <p:nvSpPr>
          <p:cNvPr id="400" name="Google Shape;400;p5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Inland Regional Center in San Bernardino, California, which consisted of a mass shooting and an attempted bombing.</a:t>
            </a:r>
            <a:endParaRPr/>
          </a:p>
          <a:p>
            <a:pPr indent="-274320" lvl="0" marL="274320" rtl="0" algn="l">
              <a:spcBef>
                <a:spcPts val="520"/>
              </a:spcBef>
              <a:spcAft>
                <a:spcPts val="0"/>
              </a:spcAft>
              <a:buSzPts val="2470"/>
              <a:buChar char="⚫"/>
            </a:pPr>
            <a:r>
              <a:rPr lang="en-US"/>
              <a:t>The perpetrators, Syed Rizwan Farook and Tashfeen Malik, targeted a San Bernardino County Department of Public Health training event and Christmas party.</a:t>
            </a:r>
            <a:endParaRPr/>
          </a:p>
          <a:p>
            <a:pPr indent="-274320" lvl="0" marL="274320" rtl="0" algn="l">
              <a:spcBef>
                <a:spcPts val="520"/>
              </a:spcBef>
              <a:spcAft>
                <a:spcPts val="0"/>
              </a:spcAft>
              <a:buSzPts val="2470"/>
              <a:buChar char="⚫"/>
            </a:pPr>
            <a:r>
              <a:rPr lang="en-US"/>
              <a:t>14 People were killed and 22 were seriously injured in the terrorist attack.</a:t>
            </a:r>
            <a:endParaRPr/>
          </a:p>
          <a:p>
            <a:pPr indent="-117475" lvl="0" marL="274320" rtl="0" algn="l">
              <a:spcBef>
                <a:spcPts val="520"/>
              </a:spcBef>
              <a:spcAft>
                <a:spcPts val="0"/>
              </a:spcAft>
              <a:buSzPts val="2470"/>
              <a:buNone/>
            </a:pPr>
            <a:r>
              <a:t/>
            </a:r>
            <a:endParaRPr/>
          </a:p>
        </p:txBody>
      </p:sp>
      <p:sp>
        <p:nvSpPr>
          <p:cNvPr id="401" name="Google Shape;401;p5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5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June 12, 2016</a:t>
            </a:r>
            <a:endParaRPr/>
          </a:p>
        </p:txBody>
      </p:sp>
      <p:sp>
        <p:nvSpPr>
          <p:cNvPr id="407" name="Google Shape;407;p5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The Pulse in Orlando, Florida, a terrorist conducted a mass shooting inside the gay nightclub.</a:t>
            </a:r>
            <a:endParaRPr/>
          </a:p>
          <a:p>
            <a:pPr indent="-274320" lvl="0" marL="274320" rtl="0" algn="l">
              <a:spcBef>
                <a:spcPts val="520"/>
              </a:spcBef>
              <a:spcAft>
                <a:spcPts val="0"/>
              </a:spcAft>
              <a:buSzPts val="2470"/>
              <a:buChar char="⚫"/>
            </a:pPr>
            <a:r>
              <a:rPr lang="en-US"/>
              <a:t>Omar Mateen, 29, killed 49 people and wounded 53 others in this terrorist attack.</a:t>
            </a:r>
            <a:endParaRPr/>
          </a:p>
          <a:p>
            <a:pPr indent="-274320" lvl="0" marL="274320" rtl="0" algn="l">
              <a:spcBef>
                <a:spcPts val="520"/>
              </a:spcBef>
              <a:spcAft>
                <a:spcPts val="0"/>
              </a:spcAft>
              <a:buSzPts val="2470"/>
              <a:buChar char="⚫"/>
            </a:pPr>
            <a:r>
              <a:rPr lang="en-US"/>
              <a:t>This is said to be the deadliest mass shooting by a single shooter, and the deadliest terrorist attack in the U.S. since the September 11</a:t>
            </a:r>
            <a:r>
              <a:rPr baseline="30000" lang="en-US"/>
              <a:t>th</a:t>
            </a:r>
            <a:r>
              <a:rPr lang="en-US"/>
              <a:t> attacks in 2001.</a:t>
            </a:r>
            <a:endParaRPr/>
          </a:p>
        </p:txBody>
      </p:sp>
      <p:sp>
        <p:nvSpPr>
          <p:cNvPr id="408" name="Google Shape;408;p5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Organized Crime</a:t>
            </a:r>
            <a:endParaRPr/>
          </a:p>
        </p:txBody>
      </p:sp>
      <p:sp>
        <p:nvSpPr>
          <p:cNvPr id="414" name="Google Shape;414;p5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95000"/>
              <a:buChar char="⚫"/>
            </a:pPr>
            <a:r>
              <a:rPr lang="en-US"/>
              <a:t>Organized crime is a category of transnational, national, or local groupings of highly centralized enterprises run by criminals who intend to engage in illegal activity, most commonly for money and profit.</a:t>
            </a:r>
            <a:endParaRPr/>
          </a:p>
          <a:p>
            <a:pPr indent="-274320" lvl="0" marL="274320" rtl="0" algn="l">
              <a:spcBef>
                <a:spcPts val="555"/>
              </a:spcBef>
              <a:spcAft>
                <a:spcPts val="0"/>
              </a:spcAft>
              <a:buSzPct val="95000"/>
              <a:buChar char="⚫"/>
            </a:pPr>
            <a:r>
              <a:rPr b="1" lang="en-US" sz="3000"/>
              <a:t>Types of criminal activity committed:</a:t>
            </a:r>
            <a:endParaRPr/>
          </a:p>
          <a:p>
            <a:pPr indent="-274320" lvl="0" marL="274320" rtl="0" algn="l">
              <a:spcBef>
                <a:spcPts val="481"/>
              </a:spcBef>
              <a:spcAft>
                <a:spcPts val="0"/>
              </a:spcAft>
              <a:buSzPct val="95000"/>
              <a:buChar char="⚫"/>
            </a:pPr>
            <a:r>
              <a:rPr lang="en-US"/>
              <a:t>Sex trafficking,</a:t>
            </a:r>
            <a:endParaRPr/>
          </a:p>
          <a:p>
            <a:pPr indent="-274320" lvl="0" marL="274320" rtl="0" algn="l">
              <a:spcBef>
                <a:spcPts val="481"/>
              </a:spcBef>
              <a:spcAft>
                <a:spcPts val="0"/>
              </a:spcAft>
              <a:buSzPct val="95000"/>
              <a:buChar char="⚫"/>
            </a:pPr>
            <a:r>
              <a:rPr lang="en-US"/>
              <a:t>Drug smuggling,</a:t>
            </a:r>
            <a:endParaRPr/>
          </a:p>
          <a:p>
            <a:pPr indent="-274320" lvl="0" marL="274320" rtl="0" algn="l">
              <a:spcBef>
                <a:spcPts val="481"/>
              </a:spcBef>
              <a:spcAft>
                <a:spcPts val="0"/>
              </a:spcAft>
              <a:buSzPct val="95000"/>
              <a:buChar char="⚫"/>
            </a:pPr>
            <a:r>
              <a:rPr lang="en-US"/>
              <a:t>Weapons trafficking (Fast and Furious)</a:t>
            </a:r>
            <a:endParaRPr/>
          </a:p>
          <a:p>
            <a:pPr indent="-274320" lvl="0" marL="274320" rtl="0" algn="l">
              <a:spcBef>
                <a:spcPts val="481"/>
              </a:spcBef>
              <a:spcAft>
                <a:spcPts val="0"/>
              </a:spcAft>
              <a:buSzPct val="95000"/>
              <a:buChar char="⚫"/>
            </a:pPr>
            <a:r>
              <a:rPr lang="en-US"/>
              <a:t>Terrorism</a:t>
            </a:r>
            <a:endParaRPr/>
          </a:p>
          <a:p>
            <a:pPr indent="-274320" lvl="0" marL="274320" rtl="0" algn="l">
              <a:spcBef>
                <a:spcPts val="481"/>
              </a:spcBef>
              <a:spcAft>
                <a:spcPts val="0"/>
              </a:spcAft>
              <a:buSzPct val="95000"/>
              <a:buChar char="⚫"/>
            </a:pPr>
            <a:r>
              <a:rPr lang="en-US"/>
              <a:t>Cyber warfare, Computer Viruses</a:t>
            </a:r>
            <a:endParaRPr/>
          </a:p>
          <a:p>
            <a:pPr indent="-274320" lvl="0" marL="274320" rtl="0" algn="l">
              <a:spcBef>
                <a:spcPts val="481"/>
              </a:spcBef>
              <a:spcAft>
                <a:spcPts val="0"/>
              </a:spcAft>
              <a:buSzPct val="95000"/>
              <a:buChar char="⚫"/>
            </a:pPr>
            <a:r>
              <a:rPr lang="en-US"/>
              <a:t>Labor Racketeering</a:t>
            </a:r>
            <a:endParaRPr/>
          </a:p>
          <a:p>
            <a:pPr indent="-274320" lvl="0" marL="274320" rtl="0" algn="l">
              <a:spcBef>
                <a:spcPts val="481"/>
              </a:spcBef>
              <a:spcAft>
                <a:spcPts val="0"/>
              </a:spcAft>
              <a:buSzPct val="95000"/>
              <a:buChar char="⚫"/>
            </a:pPr>
            <a:r>
              <a:rPr lang="en-US"/>
              <a:t>Illegal immigration and people smuggling</a:t>
            </a:r>
            <a:endParaRPr/>
          </a:p>
        </p:txBody>
      </p:sp>
      <p:sp>
        <p:nvSpPr>
          <p:cNvPr id="415" name="Google Shape;415;p5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4800"/>
              <a:buFont typeface="Calibri"/>
              <a:buNone/>
            </a:pPr>
            <a:r>
              <a:rPr lang="en-US" sz="4800"/>
              <a:t>Cyber things to Consider</a:t>
            </a:r>
            <a:endParaRPr sz="4800"/>
          </a:p>
        </p:txBody>
      </p:sp>
      <p:sp>
        <p:nvSpPr>
          <p:cNvPr id="421" name="Google Shape;421;p55"/>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Virus Protection</a:t>
            </a:r>
            <a:endParaRPr/>
          </a:p>
          <a:p>
            <a:pPr indent="-274320" lvl="0" marL="274320" rtl="0" algn="l">
              <a:spcBef>
                <a:spcPts val="520"/>
              </a:spcBef>
              <a:spcAft>
                <a:spcPts val="0"/>
              </a:spcAft>
              <a:buSzPts val="2470"/>
              <a:buChar char="⚫"/>
            </a:pPr>
            <a:r>
              <a:rPr lang="en-US"/>
              <a:t>User Policies</a:t>
            </a:r>
            <a:endParaRPr/>
          </a:p>
          <a:p>
            <a:pPr indent="-274320" lvl="0" marL="274320" rtl="0" algn="l">
              <a:spcBef>
                <a:spcPts val="520"/>
              </a:spcBef>
              <a:spcAft>
                <a:spcPts val="0"/>
              </a:spcAft>
              <a:buSzPts val="2470"/>
              <a:buFont typeface="Constantia"/>
              <a:buChar char="-"/>
            </a:pPr>
            <a:r>
              <a:rPr lang="en-US"/>
              <a:t>Thumb drives</a:t>
            </a:r>
            <a:endParaRPr/>
          </a:p>
          <a:p>
            <a:pPr indent="-274320" lvl="0" marL="274320" rtl="0" algn="l">
              <a:spcBef>
                <a:spcPts val="520"/>
              </a:spcBef>
              <a:spcAft>
                <a:spcPts val="0"/>
              </a:spcAft>
              <a:buSzPts val="2470"/>
              <a:buFont typeface="Constantia"/>
              <a:buChar char="-"/>
            </a:pPr>
            <a:r>
              <a:rPr lang="en-US"/>
              <a:t>Installation of applications</a:t>
            </a:r>
            <a:endParaRPr/>
          </a:p>
          <a:p>
            <a:pPr indent="-274320" lvl="0" marL="274320" rtl="0" algn="l">
              <a:spcBef>
                <a:spcPts val="520"/>
              </a:spcBef>
              <a:spcAft>
                <a:spcPts val="0"/>
              </a:spcAft>
              <a:buSzPts val="2470"/>
              <a:buFont typeface="Constantia"/>
              <a:buChar char="-"/>
            </a:pPr>
            <a:r>
              <a:rPr lang="en-US"/>
              <a:t>Personal laptops/tablets</a:t>
            </a:r>
            <a:endParaRPr/>
          </a:p>
          <a:p>
            <a:pPr indent="-274320" lvl="0" marL="274320" rtl="0" algn="l">
              <a:spcBef>
                <a:spcPts val="520"/>
              </a:spcBef>
              <a:spcAft>
                <a:spcPts val="0"/>
              </a:spcAft>
              <a:buSzPts val="2470"/>
              <a:buFont typeface="Constantia"/>
              <a:buChar char="-"/>
            </a:pPr>
            <a:r>
              <a:rPr lang="en-US"/>
              <a:t>Network access</a:t>
            </a:r>
            <a:endParaRPr/>
          </a:p>
          <a:p>
            <a:pPr indent="-274320" lvl="0" marL="274320" rtl="0" algn="l">
              <a:spcBef>
                <a:spcPts val="520"/>
              </a:spcBef>
              <a:spcAft>
                <a:spcPts val="0"/>
              </a:spcAft>
              <a:buSzPts val="2470"/>
              <a:buFont typeface="Constantia"/>
              <a:buChar char="-"/>
            </a:pPr>
            <a:r>
              <a:rPr lang="en-US"/>
              <a:t>Access to Network server, and server rooms.</a:t>
            </a:r>
            <a:endParaRPr/>
          </a:p>
        </p:txBody>
      </p:sp>
      <p:sp>
        <p:nvSpPr>
          <p:cNvPr id="422" name="Google Shape;422;p5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6"/>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Break</a:t>
            </a:r>
            <a:endParaRPr/>
          </a:p>
        </p:txBody>
      </p:sp>
      <p:sp>
        <p:nvSpPr>
          <p:cNvPr id="429" name="Google Shape;429;p56"/>
          <p:cNvSpPr txBox="1"/>
          <p:nvPr>
            <p:ph idx="1" type="body"/>
          </p:nvPr>
        </p:nvSpPr>
        <p:spPr>
          <a:xfrm>
            <a:off x="457200" y="1935480"/>
            <a:ext cx="8229600" cy="4389000"/>
          </a:xfrm>
          <a:prstGeom prst="rect">
            <a:avLst/>
          </a:prstGeom>
        </p:spPr>
        <p:txBody>
          <a:bodyPr anchorCtr="0" anchor="ctr" bIns="45700" lIns="91425" spcFirstLastPara="1" rIns="91425" wrap="square" tIns="45700">
            <a:normAutofit/>
          </a:bodyPr>
          <a:lstStyle/>
          <a:p>
            <a:pPr indent="0" lvl="0" marL="0" rtl="0" algn="ctr">
              <a:spcBef>
                <a:spcPts val="360"/>
              </a:spcBef>
              <a:spcAft>
                <a:spcPts val="0"/>
              </a:spcAft>
              <a:buNone/>
            </a:pPr>
            <a:r>
              <a:rPr lang="en-US" sz="2200">
                <a:solidFill>
                  <a:schemeClr val="dk2"/>
                </a:solidFill>
                <a:highlight>
                  <a:srgbClr val="FFFFFF"/>
                </a:highlight>
                <a:latin typeface="Calibri"/>
                <a:ea typeface="Calibri"/>
                <a:cs typeface="Calibri"/>
                <a:sym typeface="Calibri"/>
              </a:rPr>
              <a:t>Recognition and detection of dangerous substances and devices</a:t>
            </a:r>
            <a:endParaRPr sz="4400">
              <a:solidFill>
                <a:schemeClr val="dk2"/>
              </a:solidFill>
              <a:latin typeface="Calibri"/>
              <a:ea typeface="Calibri"/>
              <a:cs typeface="Calibri"/>
              <a:sym typeface="Calibri"/>
            </a:endParaRPr>
          </a:p>
        </p:txBody>
      </p:sp>
      <p:sp>
        <p:nvSpPr>
          <p:cNvPr id="430" name="Google Shape;430;p56"/>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5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sz="4800"/>
              <a:t>Dangerous Substances and Devices</a:t>
            </a:r>
            <a:endParaRPr sz="4800"/>
          </a:p>
        </p:txBody>
      </p:sp>
      <p:sp>
        <p:nvSpPr>
          <p:cNvPr id="436" name="Google Shape;436;p57"/>
          <p:cNvSpPr txBox="1"/>
          <p:nvPr>
            <p:ph idx="1" type="body"/>
          </p:nvPr>
        </p:nvSpPr>
        <p:spPr>
          <a:xfrm>
            <a:off x="685800" y="2240280"/>
            <a:ext cx="7772400" cy="387705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Weapons of Mass Destruction</a:t>
            </a:r>
            <a:endParaRPr/>
          </a:p>
          <a:p>
            <a:pPr indent="0" lvl="0" marL="0" rtl="0" algn="l">
              <a:spcBef>
                <a:spcPts val="520"/>
              </a:spcBef>
              <a:spcAft>
                <a:spcPts val="0"/>
              </a:spcAft>
              <a:buSzPts val="2470"/>
              <a:buNone/>
            </a:pPr>
            <a:r>
              <a:rPr lang="en-US"/>
              <a:t>	- Biological</a:t>
            </a:r>
            <a:endParaRPr/>
          </a:p>
          <a:p>
            <a:pPr indent="0" lvl="0" marL="0" rtl="0" algn="l">
              <a:spcBef>
                <a:spcPts val="520"/>
              </a:spcBef>
              <a:spcAft>
                <a:spcPts val="0"/>
              </a:spcAft>
              <a:buSzPts val="2470"/>
              <a:buNone/>
            </a:pPr>
            <a:r>
              <a:rPr lang="en-US"/>
              <a:t>	- Nuclear</a:t>
            </a:r>
            <a:endParaRPr/>
          </a:p>
          <a:p>
            <a:pPr indent="0" lvl="0" marL="0" rtl="0" algn="l">
              <a:spcBef>
                <a:spcPts val="520"/>
              </a:spcBef>
              <a:spcAft>
                <a:spcPts val="0"/>
              </a:spcAft>
              <a:buSzPts val="2470"/>
              <a:buNone/>
            </a:pPr>
            <a:r>
              <a:rPr lang="en-US"/>
              <a:t>	- Incendiary</a:t>
            </a:r>
            <a:endParaRPr/>
          </a:p>
          <a:p>
            <a:pPr indent="0" lvl="0" marL="0" rtl="0" algn="l">
              <a:spcBef>
                <a:spcPts val="520"/>
              </a:spcBef>
              <a:spcAft>
                <a:spcPts val="0"/>
              </a:spcAft>
              <a:buSzPts val="2470"/>
              <a:buNone/>
            </a:pPr>
            <a:r>
              <a:rPr lang="en-US"/>
              <a:t>	- Chemical</a:t>
            </a:r>
            <a:endParaRPr/>
          </a:p>
          <a:p>
            <a:pPr indent="0" lvl="0" marL="0" rtl="0" algn="l">
              <a:spcBef>
                <a:spcPts val="520"/>
              </a:spcBef>
              <a:spcAft>
                <a:spcPts val="0"/>
              </a:spcAft>
              <a:buSzPts val="2470"/>
              <a:buNone/>
            </a:pPr>
            <a:r>
              <a:rPr lang="en-US"/>
              <a:t>	- Explosive</a:t>
            </a:r>
            <a:endParaRPr/>
          </a:p>
        </p:txBody>
      </p:sp>
      <p:sp>
        <p:nvSpPr>
          <p:cNvPr id="437" name="Google Shape;437;p5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Biological Weapons</a:t>
            </a:r>
            <a:endParaRPr/>
          </a:p>
        </p:txBody>
      </p:sp>
      <p:pic>
        <p:nvPicPr>
          <p:cNvPr id="443" name="Google Shape;443;p58"/>
          <p:cNvPicPr preferRelativeResize="0"/>
          <p:nvPr>
            <p:ph idx="1" type="body"/>
          </p:nvPr>
        </p:nvPicPr>
        <p:blipFill rotWithShape="1">
          <a:blip r:embed="rId3">
            <a:alphaModFix/>
          </a:blip>
          <a:srcRect b="0" l="0" r="0" t="0"/>
          <a:stretch/>
        </p:blipFill>
        <p:spPr>
          <a:xfrm>
            <a:off x="1600200" y="3452019"/>
            <a:ext cx="1752600" cy="1371600"/>
          </a:xfrm>
          <a:prstGeom prst="rect">
            <a:avLst/>
          </a:prstGeom>
          <a:noFill/>
          <a:ln>
            <a:noFill/>
          </a:ln>
        </p:spPr>
      </p:pic>
      <p:pic>
        <p:nvPicPr>
          <p:cNvPr id="444" name="Google Shape;444;p58"/>
          <p:cNvPicPr preferRelativeResize="0"/>
          <p:nvPr>
            <p:ph idx="2" type="body"/>
          </p:nvPr>
        </p:nvPicPr>
        <p:blipFill rotWithShape="1">
          <a:blip r:embed="rId4">
            <a:alphaModFix/>
          </a:blip>
          <a:srcRect b="0" l="0" r="0" t="0"/>
          <a:stretch/>
        </p:blipFill>
        <p:spPr>
          <a:xfrm>
            <a:off x="4800600" y="2209800"/>
            <a:ext cx="2895600" cy="1981200"/>
          </a:xfrm>
          <a:prstGeom prst="rect">
            <a:avLst/>
          </a:prstGeom>
          <a:noFill/>
          <a:ln>
            <a:noFill/>
          </a:ln>
        </p:spPr>
      </p:pic>
      <p:sp>
        <p:nvSpPr>
          <p:cNvPr id="445" name="Google Shape;445;p5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446" name="Google Shape;446;p58"/>
          <p:cNvPicPr preferRelativeResize="0"/>
          <p:nvPr/>
        </p:nvPicPr>
        <p:blipFill rotWithShape="1">
          <a:blip r:embed="rId5">
            <a:alphaModFix/>
          </a:blip>
          <a:srcRect b="0" l="0" r="0" t="0"/>
          <a:stretch/>
        </p:blipFill>
        <p:spPr>
          <a:xfrm>
            <a:off x="990600" y="2133600"/>
            <a:ext cx="3429000" cy="37338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Biological Warfare</a:t>
            </a:r>
            <a:endParaRPr/>
          </a:p>
        </p:txBody>
      </p:sp>
      <p:sp>
        <p:nvSpPr>
          <p:cNvPr id="452" name="Google Shape;452;p59"/>
          <p:cNvSpPr txBox="1"/>
          <p:nvPr>
            <p:ph idx="1" type="body"/>
          </p:nvPr>
        </p:nvSpPr>
        <p:spPr>
          <a:xfrm>
            <a:off x="685800" y="2240280"/>
            <a:ext cx="7620000" cy="387705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What is a Biological Warfare?</a:t>
            </a:r>
            <a:endParaRPr/>
          </a:p>
          <a:p>
            <a:pPr indent="-274320" lvl="0" marL="274320" rtl="0" algn="l">
              <a:spcBef>
                <a:spcPts val="520"/>
              </a:spcBef>
              <a:spcAft>
                <a:spcPts val="0"/>
              </a:spcAft>
              <a:buSzPts val="2470"/>
              <a:buChar char="⚫"/>
            </a:pPr>
            <a:r>
              <a:rPr lang="en-US"/>
              <a:t>Biological Warfare, also known as germ warfare, is the use of biological toxins or infectious agents such as bacteria, viruses, and fungi with the intent to kill or incapacitate humans, animals or plants as an act of war.</a:t>
            </a:r>
            <a:endParaRPr/>
          </a:p>
          <a:p>
            <a:pPr indent="-117475" lvl="0" marL="274320" rtl="0" algn="l">
              <a:spcBef>
                <a:spcPts val="520"/>
              </a:spcBef>
              <a:spcAft>
                <a:spcPts val="0"/>
              </a:spcAft>
              <a:buSzPts val="2470"/>
              <a:buNone/>
            </a:pPr>
            <a:r>
              <a:t/>
            </a:r>
            <a:endParaRPr/>
          </a:p>
        </p:txBody>
      </p:sp>
      <p:sp>
        <p:nvSpPr>
          <p:cNvPr id="453" name="Google Shape;453;p5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6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Disguised Weapons</a:t>
            </a:r>
            <a:endParaRPr/>
          </a:p>
        </p:txBody>
      </p:sp>
      <p:pic>
        <p:nvPicPr>
          <p:cNvPr id="459" name="Google Shape;459;p60"/>
          <p:cNvPicPr preferRelativeResize="0"/>
          <p:nvPr>
            <p:ph idx="1" type="body"/>
          </p:nvPr>
        </p:nvPicPr>
        <p:blipFill rotWithShape="1">
          <a:blip r:embed="rId3">
            <a:alphaModFix/>
          </a:blip>
          <a:srcRect b="0" l="0" r="0" t="0"/>
          <a:stretch/>
        </p:blipFill>
        <p:spPr>
          <a:xfrm>
            <a:off x="609600" y="2286000"/>
            <a:ext cx="3429000" cy="3505200"/>
          </a:xfrm>
          <a:prstGeom prst="rect">
            <a:avLst/>
          </a:prstGeom>
          <a:noFill/>
          <a:ln>
            <a:noFill/>
          </a:ln>
        </p:spPr>
      </p:pic>
      <p:sp>
        <p:nvSpPr>
          <p:cNvPr id="460" name="Google Shape;460;p60"/>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This gun fires .32 caliber automatic rounds.</a:t>
            </a:r>
            <a:endParaRPr/>
          </a:p>
          <a:p>
            <a:pPr indent="-274320" lvl="0" marL="274320" rtl="0" algn="l">
              <a:spcBef>
                <a:spcPts val="520"/>
              </a:spcBef>
              <a:spcAft>
                <a:spcPts val="0"/>
              </a:spcAft>
              <a:buSzPts val="2470"/>
              <a:buChar char="⚫"/>
            </a:pPr>
            <a:r>
              <a:rPr lang="en-US"/>
              <a:t>The keychain gun is typically light in weight and is easily kept in pockets or around the neck.</a:t>
            </a:r>
            <a:endParaRPr/>
          </a:p>
          <a:p>
            <a:pPr indent="-274320" lvl="0" marL="274320" rtl="0" algn="l">
              <a:spcBef>
                <a:spcPts val="520"/>
              </a:spcBef>
              <a:spcAft>
                <a:spcPts val="0"/>
              </a:spcAft>
              <a:buSzPts val="2470"/>
              <a:buChar char="⚫"/>
            </a:pPr>
            <a:r>
              <a:rPr lang="en-US"/>
              <a:t>This item typically will not activate most airport metal detectors.</a:t>
            </a:r>
            <a:endParaRPr/>
          </a:p>
        </p:txBody>
      </p:sp>
      <p:sp>
        <p:nvSpPr>
          <p:cNvPr id="461" name="Google Shape;461;p6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6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Disguised Weapons</a:t>
            </a:r>
            <a:endParaRPr/>
          </a:p>
        </p:txBody>
      </p:sp>
      <p:pic>
        <p:nvPicPr>
          <p:cNvPr id="467" name="Google Shape;467;p61"/>
          <p:cNvPicPr preferRelativeResize="0"/>
          <p:nvPr>
            <p:ph idx="1" type="body"/>
          </p:nvPr>
        </p:nvPicPr>
        <p:blipFill rotWithShape="1">
          <a:blip r:embed="rId3">
            <a:alphaModFix/>
          </a:blip>
          <a:srcRect b="0" l="0" r="0" t="0"/>
          <a:stretch/>
        </p:blipFill>
        <p:spPr>
          <a:xfrm>
            <a:off x="1143000" y="2286000"/>
            <a:ext cx="3047999" cy="3505200"/>
          </a:xfrm>
          <a:prstGeom prst="rect">
            <a:avLst/>
          </a:prstGeom>
          <a:noFill/>
          <a:ln>
            <a:noFill/>
          </a:ln>
        </p:spPr>
      </p:pic>
      <p:sp>
        <p:nvSpPr>
          <p:cNvPr id="468" name="Google Shape;468;p61"/>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This is a knife that is also a single shot .22 caliber pistol.</a:t>
            </a:r>
            <a:endParaRPr/>
          </a:p>
          <a:p>
            <a:pPr indent="-274320" lvl="0" marL="274320" rtl="0" algn="l">
              <a:spcBef>
                <a:spcPts val="520"/>
              </a:spcBef>
              <a:spcAft>
                <a:spcPts val="0"/>
              </a:spcAft>
              <a:buSzPts val="2470"/>
              <a:buChar char="⚫"/>
            </a:pPr>
            <a:r>
              <a:rPr lang="en-US"/>
              <a:t>Powell and Brown, of Tucson, AZ, manufacture this item.</a:t>
            </a:r>
            <a:endParaRPr/>
          </a:p>
        </p:txBody>
      </p:sp>
      <p:sp>
        <p:nvSpPr>
          <p:cNvPr id="469" name="Google Shape;469;p6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6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Explosives</a:t>
            </a:r>
            <a:endParaRPr/>
          </a:p>
        </p:txBody>
      </p:sp>
      <p:pic>
        <p:nvPicPr>
          <p:cNvPr id="475" name="Google Shape;475;p62"/>
          <p:cNvPicPr preferRelativeResize="0"/>
          <p:nvPr>
            <p:ph idx="1" type="body"/>
          </p:nvPr>
        </p:nvPicPr>
        <p:blipFill rotWithShape="1">
          <a:blip r:embed="rId3">
            <a:alphaModFix/>
          </a:blip>
          <a:srcRect b="0" l="0" r="0" t="0"/>
          <a:stretch/>
        </p:blipFill>
        <p:spPr>
          <a:xfrm>
            <a:off x="1143000" y="2286000"/>
            <a:ext cx="2819400" cy="1828800"/>
          </a:xfrm>
          <a:prstGeom prst="rect">
            <a:avLst/>
          </a:prstGeom>
          <a:noFill/>
          <a:ln>
            <a:noFill/>
          </a:ln>
        </p:spPr>
      </p:pic>
      <p:pic>
        <p:nvPicPr>
          <p:cNvPr id="476" name="Google Shape;476;p62"/>
          <p:cNvPicPr preferRelativeResize="0"/>
          <p:nvPr>
            <p:ph idx="2" type="body"/>
          </p:nvPr>
        </p:nvPicPr>
        <p:blipFill rotWithShape="1">
          <a:blip r:embed="rId4">
            <a:alphaModFix/>
          </a:blip>
          <a:srcRect b="0" l="0" r="0" t="0"/>
          <a:stretch/>
        </p:blipFill>
        <p:spPr>
          <a:xfrm>
            <a:off x="1143000" y="4191000"/>
            <a:ext cx="2819400" cy="2057400"/>
          </a:xfrm>
          <a:prstGeom prst="rect">
            <a:avLst/>
          </a:prstGeom>
          <a:noFill/>
          <a:ln>
            <a:noFill/>
          </a:ln>
        </p:spPr>
      </p:pic>
      <p:sp>
        <p:nvSpPr>
          <p:cNvPr id="477" name="Google Shape;477;p6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478" name="Google Shape;478;p62"/>
          <p:cNvPicPr preferRelativeResize="0"/>
          <p:nvPr/>
        </p:nvPicPr>
        <p:blipFill rotWithShape="1">
          <a:blip r:embed="rId5">
            <a:alphaModFix/>
          </a:blip>
          <a:srcRect b="0" l="0" r="0" t="0"/>
          <a:stretch/>
        </p:blipFill>
        <p:spPr>
          <a:xfrm>
            <a:off x="4777740" y="2133600"/>
            <a:ext cx="2667000" cy="1828800"/>
          </a:xfrm>
          <a:prstGeom prst="rect">
            <a:avLst/>
          </a:prstGeom>
          <a:noFill/>
          <a:ln>
            <a:noFill/>
          </a:ln>
        </p:spPr>
      </p:pic>
      <p:pic>
        <p:nvPicPr>
          <p:cNvPr id="479" name="Google Shape;479;p62"/>
          <p:cNvPicPr preferRelativeResize="0"/>
          <p:nvPr/>
        </p:nvPicPr>
        <p:blipFill rotWithShape="1">
          <a:blip r:embed="rId6">
            <a:alphaModFix/>
          </a:blip>
          <a:srcRect b="0" l="0" r="0" t="0"/>
          <a:stretch/>
        </p:blipFill>
        <p:spPr>
          <a:xfrm>
            <a:off x="4770120" y="3962400"/>
            <a:ext cx="3611880" cy="24384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6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Parcel Bombs</a:t>
            </a:r>
            <a:endParaRPr/>
          </a:p>
        </p:txBody>
      </p:sp>
      <p:sp>
        <p:nvSpPr>
          <p:cNvPr id="485" name="Google Shape;485;p63"/>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95000"/>
              <a:buChar char="⚫"/>
            </a:pPr>
            <a:r>
              <a:rPr lang="en-US"/>
              <a:t>Letter and Parcel Bomb Recognition Points.</a:t>
            </a:r>
            <a:endParaRPr/>
          </a:p>
          <a:p>
            <a:pPr indent="-274320" lvl="0" marL="274320" rtl="0" algn="l">
              <a:spcBef>
                <a:spcPts val="442"/>
              </a:spcBef>
              <a:spcAft>
                <a:spcPts val="0"/>
              </a:spcAft>
              <a:buSzPct val="95000"/>
              <a:buChar char="⚫"/>
            </a:pPr>
            <a:r>
              <a:rPr lang="en-US"/>
              <a:t>Foreign Mail, Air Mail, and Special Delivery</a:t>
            </a:r>
            <a:endParaRPr/>
          </a:p>
          <a:p>
            <a:pPr indent="-274320" lvl="0" marL="274320" rtl="0" algn="l">
              <a:spcBef>
                <a:spcPts val="442"/>
              </a:spcBef>
              <a:spcAft>
                <a:spcPts val="0"/>
              </a:spcAft>
              <a:buSzPct val="95000"/>
              <a:buChar char="⚫"/>
            </a:pPr>
            <a:r>
              <a:rPr lang="en-US"/>
              <a:t>Restrictive Markings, such as Confidential, Personal, etc.</a:t>
            </a:r>
            <a:endParaRPr/>
          </a:p>
          <a:p>
            <a:pPr indent="-274320" lvl="0" marL="274320" rtl="0" algn="l">
              <a:spcBef>
                <a:spcPts val="442"/>
              </a:spcBef>
              <a:spcAft>
                <a:spcPts val="0"/>
              </a:spcAft>
              <a:buSzPct val="95000"/>
              <a:buChar char="⚫"/>
            </a:pPr>
            <a:r>
              <a:rPr lang="en-US"/>
              <a:t>Excessive Postage</a:t>
            </a:r>
            <a:endParaRPr/>
          </a:p>
          <a:p>
            <a:pPr indent="-274320" lvl="0" marL="274320" rtl="0" algn="l">
              <a:spcBef>
                <a:spcPts val="442"/>
              </a:spcBef>
              <a:spcAft>
                <a:spcPts val="0"/>
              </a:spcAft>
              <a:buSzPct val="95000"/>
              <a:buChar char="⚫"/>
            </a:pPr>
            <a:r>
              <a:rPr lang="en-US"/>
              <a:t>Hand Written or Poorly typed address. </a:t>
            </a:r>
            <a:endParaRPr/>
          </a:p>
          <a:p>
            <a:pPr indent="-274320" lvl="0" marL="274320" rtl="0" algn="l">
              <a:spcBef>
                <a:spcPts val="442"/>
              </a:spcBef>
              <a:spcAft>
                <a:spcPts val="0"/>
              </a:spcAft>
              <a:buSzPct val="95000"/>
              <a:buChar char="⚫"/>
            </a:pPr>
            <a:r>
              <a:rPr lang="en-US"/>
              <a:t>Protruding Wires or tinfoil.</a:t>
            </a:r>
            <a:endParaRPr/>
          </a:p>
          <a:p>
            <a:pPr indent="-274320" lvl="0" marL="274320" rtl="0" algn="l">
              <a:spcBef>
                <a:spcPts val="442"/>
              </a:spcBef>
              <a:spcAft>
                <a:spcPts val="0"/>
              </a:spcAft>
              <a:buSzPct val="95000"/>
              <a:buChar char="⚫"/>
            </a:pPr>
            <a:r>
              <a:rPr lang="en-US"/>
              <a:t>Excessive Securing Material such as Masking Tape, String, etc.</a:t>
            </a:r>
            <a:endParaRPr/>
          </a:p>
        </p:txBody>
      </p:sp>
      <p:sp>
        <p:nvSpPr>
          <p:cNvPr id="486" name="Google Shape;486;p63"/>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95000"/>
              <a:buChar char="⚫"/>
            </a:pPr>
            <a:r>
              <a:rPr lang="en-US"/>
              <a:t>Incorrect Titles</a:t>
            </a:r>
            <a:endParaRPr/>
          </a:p>
          <a:p>
            <a:pPr indent="-274320" lvl="0" marL="274320" rtl="0" algn="l">
              <a:spcBef>
                <a:spcPts val="442"/>
              </a:spcBef>
              <a:spcAft>
                <a:spcPts val="0"/>
              </a:spcAft>
              <a:buSzPct val="95000"/>
              <a:buChar char="⚫"/>
            </a:pPr>
            <a:r>
              <a:rPr lang="en-US"/>
              <a:t>Titles by No Names</a:t>
            </a:r>
            <a:endParaRPr/>
          </a:p>
          <a:p>
            <a:pPr indent="-274320" lvl="0" marL="274320" rtl="0" algn="l">
              <a:spcBef>
                <a:spcPts val="442"/>
              </a:spcBef>
              <a:spcAft>
                <a:spcPts val="0"/>
              </a:spcAft>
              <a:buSzPct val="95000"/>
              <a:buChar char="⚫"/>
            </a:pPr>
            <a:r>
              <a:rPr lang="en-US"/>
              <a:t>Misspelling of Common Words</a:t>
            </a:r>
            <a:endParaRPr/>
          </a:p>
          <a:p>
            <a:pPr indent="-274320" lvl="0" marL="274320" rtl="0" algn="l">
              <a:spcBef>
                <a:spcPts val="442"/>
              </a:spcBef>
              <a:spcAft>
                <a:spcPts val="0"/>
              </a:spcAft>
              <a:buSzPct val="95000"/>
              <a:buChar char="⚫"/>
            </a:pPr>
            <a:r>
              <a:rPr lang="en-US"/>
              <a:t>Oily Stains or Discolorations</a:t>
            </a:r>
            <a:endParaRPr/>
          </a:p>
          <a:p>
            <a:pPr indent="-274320" lvl="0" marL="274320" rtl="0" algn="l">
              <a:spcBef>
                <a:spcPts val="442"/>
              </a:spcBef>
              <a:spcAft>
                <a:spcPts val="0"/>
              </a:spcAft>
              <a:buSzPct val="95000"/>
              <a:buChar char="⚫"/>
            </a:pPr>
            <a:r>
              <a:rPr lang="en-US"/>
              <a:t>No Return Address</a:t>
            </a:r>
            <a:endParaRPr/>
          </a:p>
          <a:p>
            <a:pPr indent="-274320" lvl="0" marL="274320" rtl="0" algn="l">
              <a:spcBef>
                <a:spcPts val="442"/>
              </a:spcBef>
              <a:spcAft>
                <a:spcPts val="0"/>
              </a:spcAft>
              <a:buSzPct val="95000"/>
              <a:buChar char="⚫"/>
            </a:pPr>
            <a:r>
              <a:rPr lang="en-US"/>
              <a:t>Excessive Weight</a:t>
            </a:r>
            <a:endParaRPr/>
          </a:p>
          <a:p>
            <a:pPr indent="-274320" lvl="0" marL="274320" rtl="0" algn="l">
              <a:spcBef>
                <a:spcPts val="442"/>
              </a:spcBef>
              <a:spcAft>
                <a:spcPts val="0"/>
              </a:spcAft>
              <a:buSzPct val="95000"/>
              <a:buChar char="⚫"/>
            </a:pPr>
            <a:r>
              <a:rPr lang="en-US"/>
              <a:t>Rigid Envelope</a:t>
            </a:r>
            <a:endParaRPr/>
          </a:p>
          <a:p>
            <a:pPr indent="-274320" lvl="0" marL="274320" rtl="0" algn="l">
              <a:spcBef>
                <a:spcPts val="442"/>
              </a:spcBef>
              <a:spcAft>
                <a:spcPts val="0"/>
              </a:spcAft>
              <a:buSzPct val="95000"/>
              <a:buChar char="⚫"/>
            </a:pPr>
            <a:r>
              <a:rPr lang="en-US"/>
              <a:t>Lopsided or Uneven Envelope</a:t>
            </a:r>
            <a:endParaRPr/>
          </a:p>
          <a:p>
            <a:pPr indent="-274320" lvl="0" marL="274320" rtl="0" algn="l">
              <a:spcBef>
                <a:spcPts val="442"/>
              </a:spcBef>
              <a:spcAft>
                <a:spcPts val="0"/>
              </a:spcAft>
              <a:buSzPct val="95000"/>
              <a:buChar char="⚫"/>
            </a:pPr>
            <a:r>
              <a:rPr lang="en-US"/>
              <a:t>Visual Distractions</a:t>
            </a:r>
            <a:endParaRPr/>
          </a:p>
        </p:txBody>
      </p:sp>
      <p:sp>
        <p:nvSpPr>
          <p:cNvPr id="487" name="Google Shape;487;p6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6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Pipe Bombs</a:t>
            </a:r>
            <a:endParaRPr/>
          </a:p>
        </p:txBody>
      </p:sp>
      <p:pic>
        <p:nvPicPr>
          <p:cNvPr id="493" name="Google Shape;493;p64"/>
          <p:cNvPicPr preferRelativeResize="0"/>
          <p:nvPr>
            <p:ph idx="1" type="body"/>
          </p:nvPr>
        </p:nvPicPr>
        <p:blipFill rotWithShape="1">
          <a:blip r:embed="rId3">
            <a:alphaModFix/>
          </a:blip>
          <a:srcRect b="0" l="0" r="0" t="0"/>
          <a:stretch/>
        </p:blipFill>
        <p:spPr>
          <a:xfrm>
            <a:off x="762000" y="2438400"/>
            <a:ext cx="3505200" cy="3048000"/>
          </a:xfrm>
          <a:prstGeom prst="rect">
            <a:avLst/>
          </a:prstGeom>
          <a:noFill/>
          <a:ln>
            <a:noFill/>
          </a:ln>
        </p:spPr>
      </p:pic>
      <p:sp>
        <p:nvSpPr>
          <p:cNvPr id="494" name="Google Shape;494;p64"/>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A Pipe Bomb is a homemade bomb, the components of which are contained in a pipe.</a:t>
            </a:r>
            <a:endParaRPr/>
          </a:p>
        </p:txBody>
      </p:sp>
      <p:sp>
        <p:nvSpPr>
          <p:cNvPr id="495" name="Google Shape;495;p6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6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Tannerite</a:t>
            </a:r>
            <a:endParaRPr/>
          </a:p>
        </p:txBody>
      </p:sp>
      <p:pic>
        <p:nvPicPr>
          <p:cNvPr id="501" name="Google Shape;501;p65"/>
          <p:cNvPicPr preferRelativeResize="0"/>
          <p:nvPr>
            <p:ph idx="1" type="body"/>
          </p:nvPr>
        </p:nvPicPr>
        <p:blipFill rotWithShape="1">
          <a:blip r:embed="rId3">
            <a:alphaModFix/>
          </a:blip>
          <a:srcRect b="0" l="0" r="0" t="0"/>
          <a:stretch/>
        </p:blipFill>
        <p:spPr>
          <a:xfrm>
            <a:off x="838200" y="2286000"/>
            <a:ext cx="3276600" cy="3352800"/>
          </a:xfrm>
          <a:prstGeom prst="rect">
            <a:avLst/>
          </a:prstGeom>
          <a:noFill/>
          <a:ln>
            <a:noFill/>
          </a:ln>
        </p:spPr>
      </p:pic>
      <p:sp>
        <p:nvSpPr>
          <p:cNvPr id="502" name="Google Shape;502;p65"/>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95000"/>
              <a:buChar char="⚫"/>
            </a:pPr>
            <a:r>
              <a:rPr lang="en-US"/>
              <a:t>Tannerite is the brand name of a binary explosive marketed primarily for making exploding targets for firearms practice.</a:t>
            </a:r>
            <a:endParaRPr/>
          </a:p>
          <a:p>
            <a:pPr indent="-274320" lvl="0" marL="274320" rtl="0" algn="l">
              <a:spcBef>
                <a:spcPts val="442"/>
              </a:spcBef>
              <a:spcAft>
                <a:spcPts val="0"/>
              </a:spcAft>
              <a:buSzPct val="95000"/>
              <a:buChar char="⚫"/>
            </a:pPr>
            <a:r>
              <a:rPr lang="en-US"/>
              <a:t>It is a patented combination of ammonium nitrate and aluminum powder that is supplied as two separate powders that are mixed and shaken to produce an explosive.</a:t>
            </a:r>
            <a:endParaRPr/>
          </a:p>
          <a:p>
            <a:pPr indent="-274320" lvl="0" marL="274320" rtl="0" algn="l">
              <a:spcBef>
                <a:spcPts val="442"/>
              </a:spcBef>
              <a:spcAft>
                <a:spcPts val="0"/>
              </a:spcAft>
              <a:buSzPct val="95000"/>
              <a:buChar char="⚫"/>
            </a:pPr>
            <a:r>
              <a:rPr lang="en-US"/>
              <a:t>When mixed in larger quantities, it can be VERY destructive. </a:t>
            </a:r>
            <a:endParaRPr/>
          </a:p>
        </p:txBody>
      </p:sp>
      <p:sp>
        <p:nvSpPr>
          <p:cNvPr id="503" name="Google Shape;503;p6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6"/>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Break</a:t>
            </a:r>
            <a:endParaRPr/>
          </a:p>
        </p:txBody>
      </p:sp>
      <p:sp>
        <p:nvSpPr>
          <p:cNvPr id="510" name="Google Shape;510;p66"/>
          <p:cNvSpPr txBox="1"/>
          <p:nvPr>
            <p:ph idx="1" type="body"/>
          </p:nvPr>
        </p:nvSpPr>
        <p:spPr>
          <a:xfrm>
            <a:off x="457200" y="1935480"/>
            <a:ext cx="8229600" cy="4389000"/>
          </a:xfrm>
          <a:prstGeom prst="rect">
            <a:avLst/>
          </a:prstGeom>
        </p:spPr>
        <p:txBody>
          <a:bodyPr anchorCtr="0" anchor="ctr" bIns="45700" lIns="91425" spcFirstLastPara="1" rIns="91425" wrap="square" tIns="45700">
            <a:normAutofit/>
          </a:bodyPr>
          <a:lstStyle/>
          <a:p>
            <a:pPr indent="0" lvl="0" marL="0" rtl="0" algn="ctr">
              <a:spcBef>
                <a:spcPts val="360"/>
              </a:spcBef>
              <a:spcAft>
                <a:spcPts val="0"/>
              </a:spcAft>
              <a:buNone/>
            </a:pPr>
            <a:r>
              <a:rPr lang="en-US" sz="2100">
                <a:solidFill>
                  <a:schemeClr val="accent1"/>
                </a:solidFill>
                <a:highlight>
                  <a:srgbClr val="FFFFFF"/>
                </a:highlight>
                <a:latin typeface="Calibri"/>
                <a:ea typeface="Calibri"/>
                <a:cs typeface="Calibri"/>
                <a:sym typeface="Calibri"/>
              </a:rPr>
              <a:t>Recognition of characteristics and behavioral patterns of persons who are likely to threaten security</a:t>
            </a:r>
            <a:endParaRPr sz="5600">
              <a:solidFill>
                <a:schemeClr val="accent1"/>
              </a:solidFill>
              <a:latin typeface="Calibri"/>
              <a:ea typeface="Calibri"/>
              <a:cs typeface="Calibri"/>
              <a:sym typeface="Calibri"/>
            </a:endParaRPr>
          </a:p>
        </p:txBody>
      </p:sp>
      <p:sp>
        <p:nvSpPr>
          <p:cNvPr id="511" name="Google Shape;511;p66"/>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67"/>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t/>
            </a:r>
            <a:endParaRPr/>
          </a:p>
        </p:txBody>
      </p:sp>
      <p:sp>
        <p:nvSpPr>
          <p:cNvPr id="518" name="Google Shape;518;p67"/>
          <p:cNvSpPr txBox="1"/>
          <p:nvPr>
            <p:ph idx="1" type="body"/>
          </p:nvPr>
        </p:nvSpPr>
        <p:spPr>
          <a:xfrm>
            <a:off x="457200" y="1935480"/>
            <a:ext cx="8229600" cy="4389000"/>
          </a:xfrm>
          <a:prstGeom prst="rect">
            <a:avLst/>
          </a:prstGeom>
        </p:spPr>
        <p:txBody>
          <a:bodyPr anchorCtr="0" anchor="t" bIns="45700" lIns="91425" spcFirstLastPara="1" rIns="91425" wrap="square" tIns="45700">
            <a:normAutofit/>
          </a:bodyPr>
          <a:lstStyle/>
          <a:p>
            <a:pPr indent="0" lvl="0" marL="0" rtl="0" algn="ctr">
              <a:lnSpc>
                <a:spcPct val="107000"/>
              </a:lnSpc>
              <a:spcBef>
                <a:spcPts val="0"/>
              </a:spcBef>
              <a:spcAft>
                <a:spcPts val="0"/>
              </a:spcAft>
              <a:buClr>
                <a:schemeClr val="dk1"/>
              </a:buClr>
              <a:buSzPts val="1100"/>
              <a:buFont typeface="Arial"/>
              <a:buNone/>
            </a:pPr>
            <a:r>
              <a:rPr b="1" i="1" lang="en-US" sz="3200" u="sng">
                <a:solidFill>
                  <a:srgbClr val="002060"/>
                </a:solidFill>
                <a:latin typeface="Calibri"/>
                <a:ea typeface="Calibri"/>
                <a:cs typeface="Calibri"/>
                <a:sym typeface="Calibri"/>
              </a:rPr>
              <a:t>Recognizing Characteristics and Behavioral Patterns of Persons</a:t>
            </a:r>
            <a:endParaRPr b="1" i="1" sz="3200" u="sng">
              <a:solidFill>
                <a:srgbClr val="002060"/>
              </a:solidFill>
              <a:latin typeface="Calibri"/>
              <a:ea typeface="Calibri"/>
              <a:cs typeface="Calibri"/>
              <a:sym typeface="Calibri"/>
            </a:endParaRPr>
          </a:p>
          <a:p>
            <a:pPr indent="0" lvl="0" marL="0" rtl="0" algn="ctr">
              <a:lnSpc>
                <a:spcPct val="107000"/>
              </a:lnSpc>
              <a:spcBef>
                <a:spcPts val="800"/>
              </a:spcBef>
              <a:spcAft>
                <a:spcPts val="0"/>
              </a:spcAft>
              <a:buClr>
                <a:schemeClr val="dk1"/>
              </a:buClr>
              <a:buSzPts val="1100"/>
              <a:buFont typeface="Arial"/>
              <a:buNone/>
            </a:pPr>
            <a:r>
              <a:rPr b="1" i="1" lang="en-US" sz="3200" u="sng">
                <a:solidFill>
                  <a:srgbClr val="002060"/>
                </a:solidFill>
                <a:latin typeface="Calibri"/>
                <a:ea typeface="Calibri"/>
                <a:cs typeface="Calibri"/>
                <a:sym typeface="Calibri"/>
              </a:rPr>
              <a:t> Who Are Likely to Threaten Security</a:t>
            </a:r>
            <a:endParaRPr b="1" i="1" sz="3200" u="sng">
              <a:solidFill>
                <a:srgbClr val="002060"/>
              </a:solidFill>
              <a:latin typeface="Calibri"/>
              <a:ea typeface="Calibri"/>
              <a:cs typeface="Calibri"/>
              <a:sym typeface="Calibri"/>
            </a:endParaRPr>
          </a:p>
          <a:p>
            <a:pPr indent="0" lvl="0" marL="0" rtl="0" algn="l">
              <a:spcBef>
                <a:spcPts val="800"/>
              </a:spcBef>
              <a:spcAft>
                <a:spcPts val="0"/>
              </a:spcAft>
              <a:buNone/>
            </a:pPr>
            <a:r>
              <a:t/>
            </a:r>
            <a:endParaRPr/>
          </a:p>
          <a:p>
            <a:pPr indent="0" lvl="0" marL="0" rtl="0" algn="ctr">
              <a:lnSpc>
                <a:spcPct val="107000"/>
              </a:lnSpc>
              <a:spcBef>
                <a:spcPts val="0"/>
              </a:spcBef>
              <a:spcAft>
                <a:spcPts val="0"/>
              </a:spcAft>
              <a:buClr>
                <a:schemeClr val="dk1"/>
              </a:buClr>
              <a:buSzPts val="1100"/>
              <a:buFont typeface="Arial"/>
              <a:buNone/>
            </a:pPr>
            <a:r>
              <a:rPr b="1" i="1" lang="en-US" sz="3200" u="sng">
                <a:solidFill>
                  <a:srgbClr val="002060"/>
                </a:solidFill>
                <a:latin typeface="Calibri"/>
                <a:ea typeface="Calibri"/>
                <a:cs typeface="Calibri"/>
                <a:sym typeface="Calibri"/>
              </a:rPr>
              <a:t>33 CRF § 105.210 (C)</a:t>
            </a:r>
            <a:endParaRPr b="1" i="1" sz="3200" u="sng">
              <a:solidFill>
                <a:srgbClr val="002060"/>
              </a:solidFill>
              <a:latin typeface="Calibri"/>
              <a:ea typeface="Calibri"/>
              <a:cs typeface="Calibri"/>
              <a:sym typeface="Calibri"/>
            </a:endParaRPr>
          </a:p>
          <a:p>
            <a:pPr indent="0" lvl="0" marL="0" rtl="0" algn="l">
              <a:spcBef>
                <a:spcPts val="800"/>
              </a:spcBef>
              <a:spcAft>
                <a:spcPts val="0"/>
              </a:spcAft>
              <a:buNone/>
            </a:pPr>
            <a:r>
              <a:t/>
            </a:r>
            <a:endParaRPr/>
          </a:p>
        </p:txBody>
      </p:sp>
      <p:sp>
        <p:nvSpPr>
          <p:cNvPr id="519" name="Google Shape;519;p67"/>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6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Suspicious Persons</a:t>
            </a:r>
            <a:endParaRPr/>
          </a:p>
        </p:txBody>
      </p:sp>
      <p:sp>
        <p:nvSpPr>
          <p:cNvPr id="525" name="Google Shape;525;p68"/>
          <p:cNvSpPr txBox="1"/>
          <p:nvPr>
            <p:ph idx="1" type="body"/>
          </p:nvPr>
        </p:nvSpPr>
        <p:spPr>
          <a:xfrm>
            <a:off x="685800" y="2240280"/>
            <a:ext cx="7620000" cy="387705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“PEOPLE ARE NOT SUSPICIOUS, BEHAVIOR IS”</a:t>
            </a:r>
            <a:endParaRPr/>
          </a:p>
          <a:p>
            <a:pPr indent="-274320" lvl="0" marL="274320" rtl="0" algn="l">
              <a:spcBef>
                <a:spcPts val="520"/>
              </a:spcBef>
              <a:spcAft>
                <a:spcPts val="0"/>
              </a:spcAft>
              <a:buSzPts val="2470"/>
              <a:buChar char="⚫"/>
            </a:pPr>
            <a:r>
              <a:rPr lang="en-US"/>
              <a:t>Although we all say “suspicious person” when in fact it is their behavior that is suspicious not the person themselves.</a:t>
            </a:r>
            <a:endParaRPr/>
          </a:p>
        </p:txBody>
      </p:sp>
      <p:sp>
        <p:nvSpPr>
          <p:cNvPr id="526" name="Google Shape;526;p6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6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Suspicious Persons</a:t>
            </a:r>
            <a:endParaRPr/>
          </a:p>
        </p:txBody>
      </p:sp>
      <p:sp>
        <p:nvSpPr>
          <p:cNvPr id="532" name="Google Shape;532;p69"/>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70"/>
              <a:buChar char="⚫"/>
            </a:pPr>
            <a:r>
              <a:rPr lang="en-US"/>
              <a:t>How do we Identify Potential Security Risks?</a:t>
            </a:r>
            <a:endParaRPr/>
          </a:p>
          <a:p>
            <a:pPr indent="-274320" lvl="0" marL="274320" rtl="0" algn="l">
              <a:spcBef>
                <a:spcPts val="520"/>
              </a:spcBef>
              <a:spcAft>
                <a:spcPts val="0"/>
              </a:spcAft>
              <a:buSzPts val="2470"/>
              <a:buChar char="⚫"/>
            </a:pPr>
            <a:r>
              <a:rPr lang="en-US"/>
              <a:t>Are there profiles of people who can or should be considered security risks?</a:t>
            </a:r>
            <a:endParaRPr/>
          </a:p>
          <a:p>
            <a:pPr indent="0" lvl="0" marL="0" rtl="0" algn="l">
              <a:spcBef>
                <a:spcPts val="520"/>
              </a:spcBef>
              <a:spcAft>
                <a:spcPts val="0"/>
              </a:spcAft>
              <a:buSzPts val="2470"/>
              <a:buNone/>
            </a:pPr>
            <a:r>
              <a:t/>
            </a:r>
            <a:endParaRPr/>
          </a:p>
        </p:txBody>
      </p:sp>
      <p:sp>
        <p:nvSpPr>
          <p:cNvPr id="533" name="Google Shape;533;p69"/>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70"/>
              <a:buChar char="⚫"/>
            </a:pPr>
            <a:r>
              <a:rPr lang="en-US"/>
              <a:t>Typical (stereotypical) profile:</a:t>
            </a:r>
            <a:endParaRPr/>
          </a:p>
          <a:p>
            <a:pPr indent="-274320" lvl="0" marL="274320" rtl="0" algn="l">
              <a:spcBef>
                <a:spcPts val="520"/>
              </a:spcBef>
              <a:spcAft>
                <a:spcPts val="0"/>
              </a:spcAft>
              <a:buSzPts val="2470"/>
              <a:buFont typeface="Constantia"/>
              <a:buChar char="-"/>
            </a:pPr>
            <a:r>
              <a:rPr lang="en-US"/>
              <a:t>18-23 year old</a:t>
            </a:r>
            <a:endParaRPr/>
          </a:p>
          <a:p>
            <a:pPr indent="-274320" lvl="0" marL="274320" rtl="0" algn="l">
              <a:spcBef>
                <a:spcPts val="520"/>
              </a:spcBef>
              <a:spcAft>
                <a:spcPts val="0"/>
              </a:spcAft>
              <a:buSzPts val="2470"/>
              <a:buFont typeface="Constantia"/>
              <a:buChar char="-"/>
            </a:pPr>
            <a:r>
              <a:rPr lang="en-US"/>
              <a:t>Male</a:t>
            </a:r>
            <a:endParaRPr/>
          </a:p>
          <a:p>
            <a:pPr indent="-274320" lvl="0" marL="274320" rtl="0" algn="l">
              <a:spcBef>
                <a:spcPts val="520"/>
              </a:spcBef>
              <a:spcAft>
                <a:spcPts val="0"/>
              </a:spcAft>
              <a:buSzPts val="2470"/>
              <a:buFont typeface="Constantia"/>
              <a:buChar char="-"/>
            </a:pPr>
            <a:r>
              <a:rPr lang="en-US"/>
              <a:t>Single</a:t>
            </a:r>
            <a:endParaRPr/>
          </a:p>
          <a:p>
            <a:pPr indent="-274320" lvl="0" marL="274320" rtl="0" algn="l">
              <a:spcBef>
                <a:spcPts val="520"/>
              </a:spcBef>
              <a:spcAft>
                <a:spcPts val="0"/>
              </a:spcAft>
              <a:buSzPts val="2470"/>
              <a:buChar char="⚫"/>
            </a:pPr>
            <a:r>
              <a:rPr lang="en-US"/>
              <a:t>Profile Busters</a:t>
            </a:r>
            <a:endParaRPr/>
          </a:p>
          <a:p>
            <a:pPr indent="-274320" lvl="0" marL="274320" rtl="0" algn="l">
              <a:spcBef>
                <a:spcPts val="520"/>
              </a:spcBef>
              <a:spcAft>
                <a:spcPts val="0"/>
              </a:spcAft>
              <a:buSzPts val="2470"/>
              <a:buFont typeface="Constantia"/>
              <a:buChar char="-"/>
            </a:pPr>
            <a:r>
              <a:rPr lang="en-US"/>
              <a:t>Educated</a:t>
            </a:r>
            <a:endParaRPr/>
          </a:p>
          <a:p>
            <a:pPr indent="-274320" lvl="0" marL="274320" rtl="0" algn="l">
              <a:spcBef>
                <a:spcPts val="520"/>
              </a:spcBef>
              <a:spcAft>
                <a:spcPts val="0"/>
              </a:spcAft>
              <a:buSzPts val="2470"/>
              <a:buFont typeface="Constantia"/>
              <a:buChar char="-"/>
            </a:pPr>
            <a:r>
              <a:rPr lang="en-US"/>
              <a:t>Women</a:t>
            </a:r>
            <a:endParaRPr/>
          </a:p>
          <a:p>
            <a:pPr indent="-274320" lvl="0" marL="274320" rtl="0" algn="l">
              <a:spcBef>
                <a:spcPts val="520"/>
              </a:spcBef>
              <a:spcAft>
                <a:spcPts val="0"/>
              </a:spcAft>
              <a:buSzPts val="2470"/>
              <a:buFont typeface="Constantia"/>
              <a:buChar char="-"/>
            </a:pPr>
            <a:r>
              <a:rPr lang="en-US"/>
              <a:t>Older</a:t>
            </a:r>
            <a:endParaRPr/>
          </a:p>
          <a:p>
            <a:pPr indent="-274320" lvl="0" marL="274320" rtl="0" algn="l">
              <a:spcBef>
                <a:spcPts val="520"/>
              </a:spcBef>
              <a:spcAft>
                <a:spcPts val="0"/>
              </a:spcAft>
              <a:buSzPts val="2470"/>
              <a:buFont typeface="Constantia"/>
              <a:buChar char="-"/>
            </a:pPr>
            <a:r>
              <a:rPr lang="en-US"/>
              <a:t>Married</a:t>
            </a:r>
            <a:endParaRPr/>
          </a:p>
        </p:txBody>
      </p:sp>
      <p:sp>
        <p:nvSpPr>
          <p:cNvPr id="534" name="Google Shape;534;p6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7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Suspicious Persons</a:t>
            </a:r>
            <a:endParaRPr/>
          </a:p>
        </p:txBody>
      </p:sp>
      <p:sp>
        <p:nvSpPr>
          <p:cNvPr id="540" name="Google Shape;540;p70"/>
          <p:cNvSpPr txBox="1"/>
          <p:nvPr>
            <p:ph idx="1" type="body"/>
          </p:nvPr>
        </p:nvSpPr>
        <p:spPr>
          <a:xfrm>
            <a:off x="685800" y="2240280"/>
            <a:ext cx="7315200" cy="387705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95000"/>
              <a:buChar char="⚫"/>
            </a:pPr>
            <a:r>
              <a:rPr lang="en-US"/>
              <a:t>Possible Indicators</a:t>
            </a:r>
            <a:endParaRPr/>
          </a:p>
          <a:p>
            <a:pPr indent="-274320" lvl="0" marL="274320" rtl="0" algn="l">
              <a:spcBef>
                <a:spcPts val="442"/>
              </a:spcBef>
              <a:spcAft>
                <a:spcPts val="0"/>
              </a:spcAft>
              <a:buSzPct val="95000"/>
              <a:buFont typeface="Constantia"/>
              <a:buChar char="-"/>
            </a:pPr>
            <a:r>
              <a:rPr lang="en-US"/>
              <a:t>Persons conducting surveillance, particularly access points.</a:t>
            </a:r>
            <a:endParaRPr/>
          </a:p>
          <a:p>
            <a:pPr indent="-274320" lvl="0" marL="274320" rtl="0" algn="l">
              <a:spcBef>
                <a:spcPts val="442"/>
              </a:spcBef>
              <a:spcAft>
                <a:spcPts val="0"/>
              </a:spcAft>
              <a:buSzPct val="95000"/>
              <a:buFont typeface="Constantia"/>
              <a:buChar char="-"/>
            </a:pPr>
            <a:r>
              <a:rPr lang="en-US"/>
              <a:t>Persons appearing to execute “dry runs”.</a:t>
            </a:r>
            <a:endParaRPr/>
          </a:p>
          <a:p>
            <a:pPr indent="-274320" lvl="0" marL="274320" rtl="0" algn="l">
              <a:spcBef>
                <a:spcPts val="442"/>
              </a:spcBef>
              <a:spcAft>
                <a:spcPts val="0"/>
              </a:spcAft>
              <a:buSzPct val="95000"/>
              <a:buFont typeface="Constantia"/>
              <a:buChar char="-"/>
            </a:pPr>
            <a:r>
              <a:rPr lang="en-US"/>
              <a:t>Persons attempting to purchase access to sensitive information:</a:t>
            </a:r>
            <a:endParaRPr/>
          </a:p>
          <a:p>
            <a:pPr indent="0" lvl="0" marL="0" rtl="0" algn="l">
              <a:spcBef>
                <a:spcPts val="442"/>
              </a:spcBef>
              <a:spcAft>
                <a:spcPts val="0"/>
              </a:spcAft>
              <a:buSzPct val="95000"/>
              <a:buNone/>
            </a:pPr>
            <a:r>
              <a:rPr lang="en-US"/>
              <a:t>    I.e.… Blueprints/technical drawings</a:t>
            </a:r>
            <a:endParaRPr/>
          </a:p>
          <a:p>
            <a:pPr indent="0" lvl="0" marL="0" rtl="0" algn="l">
              <a:spcBef>
                <a:spcPts val="442"/>
              </a:spcBef>
              <a:spcAft>
                <a:spcPts val="0"/>
              </a:spcAft>
              <a:buSzPct val="95000"/>
              <a:buNone/>
            </a:pPr>
            <a:r>
              <a:rPr lang="en-US"/>
              <a:t>	Operations Schedules</a:t>
            </a:r>
            <a:endParaRPr/>
          </a:p>
          <a:p>
            <a:pPr indent="0" lvl="0" marL="0" rtl="0" algn="l">
              <a:spcBef>
                <a:spcPts val="442"/>
              </a:spcBef>
              <a:spcAft>
                <a:spcPts val="0"/>
              </a:spcAft>
              <a:buSzPct val="95000"/>
              <a:buNone/>
            </a:pPr>
            <a:r>
              <a:rPr lang="en-US"/>
              <a:t>	Details of security systems/procedures</a:t>
            </a:r>
            <a:endParaRPr/>
          </a:p>
          <a:p>
            <a:pPr indent="0" lvl="0" marL="0" rtl="0" algn="l">
              <a:spcBef>
                <a:spcPts val="442"/>
              </a:spcBef>
              <a:spcAft>
                <a:spcPts val="0"/>
              </a:spcAft>
              <a:buSzPct val="95000"/>
              <a:buNone/>
            </a:pPr>
            <a:r>
              <a:rPr lang="en-US"/>
              <a:t>	Personnel Information</a:t>
            </a:r>
            <a:endParaRPr/>
          </a:p>
          <a:p>
            <a:pPr indent="0" lvl="0" marL="0" rtl="0" algn="l">
              <a:spcBef>
                <a:spcPts val="442"/>
              </a:spcBef>
              <a:spcAft>
                <a:spcPts val="0"/>
              </a:spcAft>
              <a:buSzPct val="95000"/>
              <a:buNone/>
            </a:pPr>
            <a:r>
              <a:rPr lang="en-US"/>
              <a:t>		</a:t>
            </a:r>
            <a:endParaRPr/>
          </a:p>
        </p:txBody>
      </p:sp>
      <p:sp>
        <p:nvSpPr>
          <p:cNvPr id="541" name="Google Shape;541;p7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7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Suspicious Persons</a:t>
            </a:r>
            <a:endParaRPr/>
          </a:p>
        </p:txBody>
      </p:sp>
      <p:sp>
        <p:nvSpPr>
          <p:cNvPr id="547" name="Google Shape;547;p71"/>
          <p:cNvSpPr txBox="1"/>
          <p:nvPr>
            <p:ph idx="1" type="body"/>
          </p:nvPr>
        </p:nvSpPr>
        <p:spPr>
          <a:xfrm>
            <a:off x="685800" y="2240280"/>
            <a:ext cx="7696200" cy="387705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95000"/>
              <a:buChar char="⚫"/>
            </a:pPr>
            <a:r>
              <a:rPr lang="en-US"/>
              <a:t>Wearing oversized coats or inappropriate attire for weather conditions.</a:t>
            </a:r>
            <a:endParaRPr/>
          </a:p>
          <a:p>
            <a:pPr indent="-274320" lvl="0" marL="274320" rtl="0" algn="l">
              <a:spcBef>
                <a:spcPts val="481"/>
              </a:spcBef>
              <a:spcAft>
                <a:spcPts val="0"/>
              </a:spcAft>
              <a:buSzPct val="95000"/>
              <a:buChar char="⚫"/>
            </a:pPr>
            <a:r>
              <a:rPr lang="en-US"/>
              <a:t>Entering premises on pretext</a:t>
            </a:r>
            <a:endParaRPr/>
          </a:p>
          <a:p>
            <a:pPr indent="-274320" lvl="0" marL="274320" rtl="0" algn="l">
              <a:spcBef>
                <a:spcPts val="481"/>
              </a:spcBef>
              <a:spcAft>
                <a:spcPts val="0"/>
              </a:spcAft>
              <a:buSzPct val="95000"/>
              <a:buChar char="⚫"/>
            </a:pPr>
            <a:r>
              <a:rPr lang="en-US"/>
              <a:t>Loitering near premises</a:t>
            </a:r>
            <a:endParaRPr/>
          </a:p>
          <a:p>
            <a:pPr indent="-274320" lvl="0" marL="274320" rtl="0" algn="l">
              <a:spcBef>
                <a:spcPts val="481"/>
              </a:spcBef>
              <a:spcAft>
                <a:spcPts val="0"/>
              </a:spcAft>
              <a:buSzPct val="95000"/>
              <a:buChar char="⚫"/>
            </a:pPr>
            <a:r>
              <a:rPr lang="en-US"/>
              <a:t>Wandering on facility</a:t>
            </a:r>
            <a:endParaRPr/>
          </a:p>
          <a:p>
            <a:pPr indent="-274320" lvl="0" marL="274320" rtl="0" algn="l">
              <a:spcBef>
                <a:spcPts val="481"/>
              </a:spcBef>
              <a:spcAft>
                <a:spcPts val="0"/>
              </a:spcAft>
              <a:buSzPct val="95000"/>
              <a:buChar char="⚫"/>
            </a:pPr>
            <a:r>
              <a:rPr lang="en-US"/>
              <a:t>Asking specific questions of security</a:t>
            </a:r>
            <a:endParaRPr/>
          </a:p>
          <a:p>
            <a:pPr indent="-274320" lvl="0" marL="274320" rtl="0" algn="l">
              <a:spcBef>
                <a:spcPts val="481"/>
              </a:spcBef>
              <a:spcAft>
                <a:spcPts val="0"/>
              </a:spcAft>
              <a:buSzPct val="95000"/>
              <a:buChar char="⚫"/>
            </a:pPr>
            <a:r>
              <a:rPr lang="en-US"/>
              <a:t>Uncooperative, evasive when questioned</a:t>
            </a:r>
            <a:endParaRPr/>
          </a:p>
          <a:p>
            <a:pPr indent="-274320" lvl="0" marL="274320" rtl="0" algn="l">
              <a:spcBef>
                <a:spcPts val="481"/>
              </a:spcBef>
              <a:spcAft>
                <a:spcPts val="0"/>
              </a:spcAft>
              <a:buSzPct val="95000"/>
              <a:buChar char="⚫"/>
            </a:pPr>
            <a:r>
              <a:rPr lang="en-US"/>
              <a:t>Appears nervous or anxious when questioned.</a:t>
            </a:r>
            <a:endParaRPr/>
          </a:p>
          <a:p>
            <a:pPr indent="-274320" lvl="0" marL="274320" rtl="0" algn="l">
              <a:spcBef>
                <a:spcPts val="481"/>
              </a:spcBef>
              <a:spcAft>
                <a:spcPts val="0"/>
              </a:spcAft>
              <a:buSzPct val="95000"/>
              <a:buChar char="⚫"/>
            </a:pPr>
            <a:r>
              <a:rPr lang="en-US"/>
              <a:t>Making unexpected delivery</a:t>
            </a:r>
            <a:endParaRPr/>
          </a:p>
          <a:p>
            <a:pPr indent="-274320" lvl="0" marL="274320" rtl="0" algn="l">
              <a:spcBef>
                <a:spcPts val="481"/>
              </a:spcBef>
              <a:spcAft>
                <a:spcPts val="0"/>
              </a:spcAft>
              <a:buSzPct val="95000"/>
              <a:buChar char="⚫"/>
            </a:pPr>
            <a:r>
              <a:rPr lang="en-US"/>
              <a:t>Placing a parcel within or just outside facility</a:t>
            </a:r>
            <a:endParaRPr/>
          </a:p>
        </p:txBody>
      </p:sp>
      <p:sp>
        <p:nvSpPr>
          <p:cNvPr id="548" name="Google Shape;548;p7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7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Stereotyping/Profiling</a:t>
            </a:r>
            <a:endParaRPr/>
          </a:p>
        </p:txBody>
      </p:sp>
      <p:sp>
        <p:nvSpPr>
          <p:cNvPr id="554" name="Google Shape;554;p72"/>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Stereotyping:</a:t>
            </a:r>
            <a:endParaRPr/>
          </a:p>
          <a:p>
            <a:pPr indent="0" lvl="0" marL="0" rtl="0" algn="l">
              <a:spcBef>
                <a:spcPts val="520"/>
              </a:spcBef>
              <a:spcAft>
                <a:spcPts val="0"/>
              </a:spcAft>
              <a:buSzPts val="2470"/>
              <a:buNone/>
            </a:pPr>
            <a:r>
              <a:rPr lang="en-US"/>
              <a:t>Definition: A conventional or formulaic conception or image.</a:t>
            </a:r>
            <a:endParaRPr/>
          </a:p>
          <a:p>
            <a:pPr indent="0" lvl="0" marL="0" rtl="0" algn="l">
              <a:spcBef>
                <a:spcPts val="520"/>
              </a:spcBef>
              <a:spcAft>
                <a:spcPts val="0"/>
              </a:spcAft>
              <a:buSzPts val="2470"/>
              <a:buNone/>
            </a:pPr>
            <a:r>
              <a:t/>
            </a:r>
            <a:endParaRPr/>
          </a:p>
          <a:p>
            <a:pPr indent="0" lvl="0" marL="0" rtl="0" algn="l">
              <a:spcBef>
                <a:spcPts val="520"/>
              </a:spcBef>
              <a:spcAft>
                <a:spcPts val="0"/>
              </a:spcAft>
              <a:buSzPts val="2470"/>
              <a:buNone/>
            </a:pPr>
            <a:r>
              <a:rPr lang="en-US"/>
              <a:t>A stereotype is a preconceived notion.</a:t>
            </a:r>
            <a:endParaRPr/>
          </a:p>
        </p:txBody>
      </p:sp>
      <p:sp>
        <p:nvSpPr>
          <p:cNvPr id="555" name="Google Shape;555;p72"/>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Profiling:</a:t>
            </a:r>
            <a:endParaRPr/>
          </a:p>
          <a:p>
            <a:pPr indent="0" lvl="0" marL="0" rtl="0" algn="l">
              <a:spcBef>
                <a:spcPts val="520"/>
              </a:spcBef>
              <a:spcAft>
                <a:spcPts val="0"/>
              </a:spcAft>
              <a:buSzPts val="2470"/>
              <a:buNone/>
            </a:pPr>
            <a:r>
              <a:rPr lang="en-US"/>
              <a:t>Definition: The use of personal characteristics or behavior patterns to make generalizations about a person.</a:t>
            </a:r>
            <a:endParaRPr/>
          </a:p>
          <a:p>
            <a:pPr indent="0" lvl="0" marL="0" rtl="0" algn="l">
              <a:spcBef>
                <a:spcPts val="520"/>
              </a:spcBef>
              <a:spcAft>
                <a:spcPts val="0"/>
              </a:spcAft>
              <a:buSzPts val="2470"/>
              <a:buNone/>
            </a:pPr>
            <a:r>
              <a:t/>
            </a:r>
            <a:endParaRPr/>
          </a:p>
          <a:p>
            <a:pPr indent="0" lvl="0" marL="0" rtl="0" algn="l">
              <a:spcBef>
                <a:spcPts val="520"/>
              </a:spcBef>
              <a:spcAft>
                <a:spcPts val="0"/>
              </a:spcAft>
              <a:buSzPts val="2470"/>
              <a:buNone/>
            </a:pPr>
            <a:r>
              <a:rPr lang="en-US"/>
              <a:t>I.e. 	Racial Profiling, 	Gender Profiling</a:t>
            </a:r>
            <a:endParaRPr/>
          </a:p>
        </p:txBody>
      </p:sp>
      <p:sp>
        <p:nvSpPr>
          <p:cNvPr id="556" name="Google Shape;556;p7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73"/>
          <p:cNvSpPr txBox="1"/>
          <p:nvPr>
            <p:ph type="title"/>
          </p:nvPr>
        </p:nvSpPr>
        <p:spPr>
          <a:xfrm>
            <a:off x="457200" y="704101"/>
            <a:ext cx="8229600" cy="1215900"/>
          </a:xfrm>
          <a:prstGeom prst="rect">
            <a:avLst/>
          </a:prstGeom>
        </p:spPr>
        <p:txBody>
          <a:bodyPr anchorCtr="0" anchor="b" bIns="0" lIns="0" spcFirstLastPara="1" rIns="0" wrap="square" tIns="45700">
            <a:normAutofit fontScale="90000"/>
          </a:bodyPr>
          <a:lstStyle/>
          <a:p>
            <a:pPr indent="0" lvl="0" marL="0" rtl="0" algn="ctr">
              <a:lnSpc>
                <a:spcPct val="107000"/>
              </a:lnSpc>
              <a:spcBef>
                <a:spcPts val="0"/>
              </a:spcBef>
              <a:spcAft>
                <a:spcPts val="0"/>
              </a:spcAft>
              <a:buNone/>
            </a:pPr>
            <a:r>
              <a:t/>
            </a:r>
            <a:endParaRPr b="1" sz="2000" u="sng">
              <a:solidFill>
                <a:srgbClr val="FF0000"/>
              </a:solidFill>
            </a:endParaRPr>
          </a:p>
          <a:p>
            <a:pPr indent="0" lvl="0" marL="0" rtl="0" algn="ctr">
              <a:lnSpc>
                <a:spcPct val="107000"/>
              </a:lnSpc>
              <a:spcBef>
                <a:spcPts val="800"/>
              </a:spcBef>
              <a:spcAft>
                <a:spcPts val="0"/>
              </a:spcAft>
              <a:buNone/>
            </a:pPr>
            <a:r>
              <a:rPr b="1" i="1" lang="en-US" sz="3200" u="sng">
                <a:solidFill>
                  <a:srgbClr val="002060"/>
                </a:solidFill>
              </a:rPr>
              <a:t>Recognizing Suspicious Activities</a:t>
            </a:r>
            <a:endParaRPr b="1" i="1" sz="3200" u="sng">
              <a:solidFill>
                <a:srgbClr val="002060"/>
              </a:solidFill>
            </a:endParaRPr>
          </a:p>
          <a:p>
            <a:pPr indent="0" lvl="0" marL="0" rtl="0" algn="ctr">
              <a:lnSpc>
                <a:spcPct val="107000"/>
              </a:lnSpc>
              <a:spcBef>
                <a:spcPts val="800"/>
              </a:spcBef>
              <a:spcAft>
                <a:spcPts val="0"/>
              </a:spcAft>
              <a:buClr>
                <a:schemeClr val="dk1"/>
              </a:buClr>
              <a:buSzPct val="31132"/>
              <a:buFont typeface="Arial"/>
              <a:buNone/>
            </a:pPr>
            <a:r>
              <a:rPr b="1" i="1" lang="en-US" sz="3533" u="sng">
                <a:solidFill>
                  <a:srgbClr val="002060"/>
                </a:solidFill>
              </a:rPr>
              <a:t> </a:t>
            </a:r>
            <a:r>
              <a:rPr b="1" lang="en-US" sz="2333" u="sng">
                <a:solidFill>
                  <a:srgbClr val="FF0000"/>
                </a:solidFill>
              </a:rPr>
              <a:t>One of the biggest mistakes you can make is to stereotype a threat:</a:t>
            </a:r>
            <a:endParaRPr b="1" i="1" sz="3533" u="sng">
              <a:solidFill>
                <a:srgbClr val="002060"/>
              </a:solidFill>
            </a:endParaRPr>
          </a:p>
          <a:p>
            <a:pPr indent="0" lvl="0" marL="0" rtl="0" algn="l">
              <a:spcBef>
                <a:spcPts val="800"/>
              </a:spcBef>
              <a:spcAft>
                <a:spcPts val="0"/>
              </a:spcAft>
              <a:buNone/>
            </a:pPr>
            <a:r>
              <a:t/>
            </a:r>
            <a:endParaRPr/>
          </a:p>
        </p:txBody>
      </p:sp>
      <p:sp>
        <p:nvSpPr>
          <p:cNvPr id="563" name="Google Shape;563;p73"/>
          <p:cNvSpPr txBox="1"/>
          <p:nvPr>
            <p:ph idx="1" type="body"/>
          </p:nvPr>
        </p:nvSpPr>
        <p:spPr>
          <a:xfrm>
            <a:off x="457200" y="4568025"/>
            <a:ext cx="7926600" cy="1787100"/>
          </a:xfrm>
          <a:prstGeom prst="rect">
            <a:avLst/>
          </a:prstGeom>
        </p:spPr>
        <p:txBody>
          <a:bodyPr anchorCtr="0" anchor="t" bIns="45700" lIns="91425" spcFirstLastPara="1" rIns="91425" wrap="square" tIns="45700">
            <a:normAutofit fontScale="85000" lnSpcReduction="20000"/>
          </a:bodyPr>
          <a:lstStyle/>
          <a:p>
            <a:pPr indent="0" lvl="0" marL="0" rtl="0" algn="l">
              <a:lnSpc>
                <a:spcPct val="107000"/>
              </a:lnSpc>
              <a:spcBef>
                <a:spcPts val="0"/>
              </a:spcBef>
              <a:spcAft>
                <a:spcPts val="0"/>
              </a:spcAft>
              <a:buClr>
                <a:schemeClr val="dk1"/>
              </a:buClr>
              <a:buSzPct val="39779"/>
              <a:buFont typeface="Arial"/>
              <a:buNone/>
            </a:pPr>
            <a:r>
              <a:rPr b="1" lang="en-US" sz="2765">
                <a:solidFill>
                  <a:srgbClr val="002060"/>
                </a:solidFill>
                <a:latin typeface="Calibri"/>
                <a:ea typeface="Calibri"/>
                <a:cs typeface="Calibri"/>
                <a:sym typeface="Calibri"/>
              </a:rPr>
              <a:t>Be suspicious and don’t discount unusual behavior solely because the individual doesn’t fit a pre-conceived notion of a threat. It may be the person you don’t expect that will be successful in executing his or her plan. </a:t>
            </a:r>
            <a:endParaRPr b="1" sz="2765">
              <a:solidFill>
                <a:srgbClr val="002060"/>
              </a:solidFill>
              <a:latin typeface="Calibri"/>
              <a:ea typeface="Calibri"/>
              <a:cs typeface="Calibri"/>
              <a:sym typeface="Calibri"/>
            </a:endParaRPr>
          </a:p>
          <a:p>
            <a:pPr indent="0" lvl="0" marL="0" rtl="0" algn="l">
              <a:spcBef>
                <a:spcPts val="800"/>
              </a:spcBef>
              <a:spcAft>
                <a:spcPts val="0"/>
              </a:spcAft>
              <a:buNone/>
            </a:pPr>
            <a:r>
              <a:t/>
            </a:r>
            <a:endParaRPr/>
          </a:p>
        </p:txBody>
      </p:sp>
      <p:sp>
        <p:nvSpPr>
          <p:cNvPr id="564" name="Google Shape;564;p73"/>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565" name="Google Shape;565;p73"/>
          <p:cNvPicPr preferRelativeResize="0"/>
          <p:nvPr/>
        </p:nvPicPr>
        <p:blipFill>
          <a:blip r:embed="rId3">
            <a:alphaModFix/>
          </a:blip>
          <a:stretch>
            <a:fillRect/>
          </a:stretch>
        </p:blipFill>
        <p:spPr>
          <a:xfrm>
            <a:off x="152400" y="152400"/>
            <a:ext cx="8839198" cy="390238"/>
          </a:xfrm>
          <a:prstGeom prst="rect">
            <a:avLst/>
          </a:prstGeom>
          <a:noFill/>
          <a:ln>
            <a:noFill/>
          </a:ln>
        </p:spPr>
      </p:pic>
      <p:pic>
        <p:nvPicPr>
          <p:cNvPr id="566" name="Google Shape;566;p73"/>
          <p:cNvPicPr preferRelativeResize="0"/>
          <p:nvPr/>
        </p:nvPicPr>
        <p:blipFill>
          <a:blip r:embed="rId4">
            <a:alphaModFix/>
          </a:blip>
          <a:stretch>
            <a:fillRect/>
          </a:stretch>
        </p:blipFill>
        <p:spPr>
          <a:xfrm>
            <a:off x="552175" y="1493346"/>
            <a:ext cx="3944400" cy="2961700"/>
          </a:xfrm>
          <a:prstGeom prst="rect">
            <a:avLst/>
          </a:prstGeom>
          <a:noFill/>
          <a:ln>
            <a:noFill/>
          </a:ln>
        </p:spPr>
      </p:pic>
      <p:pic>
        <p:nvPicPr>
          <p:cNvPr id="567" name="Google Shape;567;p73"/>
          <p:cNvPicPr preferRelativeResize="0"/>
          <p:nvPr/>
        </p:nvPicPr>
        <p:blipFill>
          <a:blip r:embed="rId5">
            <a:alphaModFix/>
          </a:blip>
          <a:stretch>
            <a:fillRect/>
          </a:stretch>
        </p:blipFill>
        <p:spPr>
          <a:xfrm>
            <a:off x="4951150" y="1493350"/>
            <a:ext cx="3432650" cy="29617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7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Suspicious Vehicles</a:t>
            </a:r>
            <a:endParaRPr/>
          </a:p>
        </p:txBody>
      </p:sp>
      <p:sp>
        <p:nvSpPr>
          <p:cNvPr id="573" name="Google Shape;573;p74"/>
          <p:cNvSpPr txBox="1"/>
          <p:nvPr>
            <p:ph idx="1" type="body"/>
          </p:nvPr>
        </p:nvSpPr>
        <p:spPr>
          <a:xfrm>
            <a:off x="685800" y="2240280"/>
            <a:ext cx="7772400" cy="387705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Unmanned</a:t>
            </a:r>
            <a:endParaRPr/>
          </a:p>
          <a:p>
            <a:pPr indent="-274320" lvl="0" marL="274320" rtl="0" algn="l">
              <a:spcBef>
                <a:spcPts val="520"/>
              </a:spcBef>
              <a:spcAft>
                <a:spcPts val="0"/>
              </a:spcAft>
              <a:buSzPts val="2470"/>
              <a:buChar char="⚫"/>
            </a:pPr>
            <a:r>
              <a:rPr lang="en-US"/>
              <a:t>Haphazardly parked</a:t>
            </a:r>
            <a:endParaRPr/>
          </a:p>
          <a:p>
            <a:pPr indent="-274320" lvl="0" marL="274320" rtl="0" algn="l">
              <a:spcBef>
                <a:spcPts val="520"/>
              </a:spcBef>
              <a:spcAft>
                <a:spcPts val="0"/>
              </a:spcAft>
              <a:buSzPts val="2470"/>
              <a:buChar char="⚫"/>
            </a:pPr>
            <a:r>
              <a:rPr lang="en-US"/>
              <a:t>Overly weighted down</a:t>
            </a:r>
            <a:endParaRPr/>
          </a:p>
          <a:p>
            <a:pPr indent="-274320" lvl="0" marL="274320" rtl="0" algn="l">
              <a:spcBef>
                <a:spcPts val="520"/>
              </a:spcBef>
              <a:spcAft>
                <a:spcPts val="0"/>
              </a:spcAft>
              <a:buSzPts val="2470"/>
              <a:buChar char="⚫"/>
            </a:pPr>
            <a:r>
              <a:rPr lang="en-US"/>
              <a:t>Presence of suspicious materials inside</a:t>
            </a:r>
            <a:endParaRPr/>
          </a:p>
          <a:p>
            <a:pPr indent="-274320" lvl="0" marL="274320" rtl="0" algn="l">
              <a:spcBef>
                <a:spcPts val="520"/>
              </a:spcBef>
              <a:spcAft>
                <a:spcPts val="0"/>
              </a:spcAft>
              <a:buSzPts val="2470"/>
              <a:buChar char="⚫"/>
            </a:pPr>
            <a:r>
              <a:rPr lang="en-US"/>
              <a:t>Presence of foreign objects under vehicle</a:t>
            </a:r>
            <a:endParaRPr/>
          </a:p>
          <a:p>
            <a:pPr indent="-274320" lvl="0" marL="274320" rtl="0" algn="l">
              <a:spcBef>
                <a:spcPts val="520"/>
              </a:spcBef>
              <a:spcAft>
                <a:spcPts val="0"/>
              </a:spcAft>
              <a:buSzPts val="2470"/>
              <a:buChar char="⚫"/>
            </a:pPr>
            <a:r>
              <a:rPr lang="en-US"/>
              <a:t>Signs of being tampered with (broken ignition, broken locks etc..).</a:t>
            </a:r>
            <a:endParaRPr/>
          </a:p>
        </p:txBody>
      </p:sp>
      <p:sp>
        <p:nvSpPr>
          <p:cNvPr id="574" name="Google Shape;574;p7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75"/>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Break</a:t>
            </a:r>
            <a:endParaRPr/>
          </a:p>
        </p:txBody>
      </p:sp>
      <p:sp>
        <p:nvSpPr>
          <p:cNvPr id="581" name="Google Shape;581;p75"/>
          <p:cNvSpPr txBox="1"/>
          <p:nvPr>
            <p:ph idx="1" type="body"/>
          </p:nvPr>
        </p:nvSpPr>
        <p:spPr>
          <a:xfrm>
            <a:off x="457200" y="1935480"/>
            <a:ext cx="8229600" cy="4389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Clr>
                <a:schemeClr val="dk2"/>
              </a:buClr>
              <a:buSzPts val="4000"/>
              <a:buFont typeface="Calibri"/>
              <a:buNone/>
            </a:pPr>
            <a:r>
              <a:rPr lang="en-US" sz="4000">
                <a:solidFill>
                  <a:schemeClr val="dk2"/>
                </a:solidFill>
                <a:latin typeface="Calibri"/>
                <a:ea typeface="Calibri"/>
                <a:cs typeface="Calibri"/>
                <a:sym typeface="Calibri"/>
              </a:rPr>
              <a:t>Techniques Used to Circumvent Security Measures</a:t>
            </a:r>
            <a:endParaRPr sz="7200"/>
          </a:p>
        </p:txBody>
      </p:sp>
      <p:sp>
        <p:nvSpPr>
          <p:cNvPr id="582" name="Google Shape;582;p75"/>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7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sz="4000"/>
              <a:t>Techniques Used to Circumvent Security Measures</a:t>
            </a:r>
            <a:endParaRPr sz="4000"/>
          </a:p>
        </p:txBody>
      </p:sp>
      <p:sp>
        <p:nvSpPr>
          <p:cNvPr id="588" name="Google Shape;588;p76"/>
          <p:cNvSpPr txBox="1"/>
          <p:nvPr>
            <p:ph idx="1" type="body"/>
          </p:nvPr>
        </p:nvSpPr>
        <p:spPr>
          <a:xfrm>
            <a:off x="685800" y="2240280"/>
            <a:ext cx="7696200" cy="3877056"/>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95000"/>
              <a:buChar char="⚫"/>
            </a:pPr>
            <a:r>
              <a:rPr lang="en-US"/>
              <a:t>Disabling of alarm systems</a:t>
            </a:r>
            <a:endParaRPr/>
          </a:p>
          <a:p>
            <a:pPr indent="-274320" lvl="0" marL="274320" rtl="0" algn="l">
              <a:spcBef>
                <a:spcPts val="442"/>
              </a:spcBef>
              <a:spcAft>
                <a:spcPts val="0"/>
              </a:spcAft>
              <a:buSzPct val="95000"/>
              <a:buChar char="⚫"/>
            </a:pPr>
            <a:r>
              <a:rPr lang="en-US"/>
              <a:t>Picking of locks</a:t>
            </a:r>
            <a:endParaRPr/>
          </a:p>
          <a:p>
            <a:pPr indent="-274320" lvl="0" marL="274320" rtl="0" algn="l">
              <a:spcBef>
                <a:spcPts val="442"/>
              </a:spcBef>
              <a:spcAft>
                <a:spcPts val="0"/>
              </a:spcAft>
              <a:buSzPct val="95000"/>
              <a:buChar char="⚫"/>
            </a:pPr>
            <a:r>
              <a:rPr lang="en-US"/>
              <a:t>Jamming of radio signals</a:t>
            </a:r>
            <a:endParaRPr/>
          </a:p>
          <a:p>
            <a:pPr indent="-274320" lvl="0" marL="274320" rtl="0" algn="l">
              <a:spcBef>
                <a:spcPts val="442"/>
              </a:spcBef>
              <a:spcAft>
                <a:spcPts val="0"/>
              </a:spcAft>
              <a:buSzPct val="95000"/>
              <a:buChar char="⚫"/>
            </a:pPr>
            <a:r>
              <a:rPr lang="en-US"/>
              <a:t>Use of Ladders or other equipment to dig under or climb over security fencing.</a:t>
            </a:r>
            <a:endParaRPr/>
          </a:p>
          <a:p>
            <a:pPr indent="-274320" lvl="0" marL="274320" rtl="0" algn="l">
              <a:spcBef>
                <a:spcPts val="442"/>
              </a:spcBef>
              <a:spcAft>
                <a:spcPts val="0"/>
              </a:spcAft>
              <a:buSzPct val="95000"/>
              <a:buChar char="⚫"/>
            </a:pPr>
            <a:r>
              <a:rPr lang="en-US"/>
              <a:t>Using vehicles to ram gates or fences.</a:t>
            </a:r>
            <a:endParaRPr/>
          </a:p>
          <a:p>
            <a:pPr indent="-274320" lvl="0" marL="274320" rtl="0" algn="l">
              <a:spcBef>
                <a:spcPts val="442"/>
              </a:spcBef>
              <a:spcAft>
                <a:spcPts val="0"/>
              </a:spcAft>
              <a:buSzPct val="95000"/>
              <a:buChar char="⚫"/>
            </a:pPr>
            <a:r>
              <a:rPr lang="en-US"/>
              <a:t>Piggybacking through access points</a:t>
            </a:r>
            <a:endParaRPr/>
          </a:p>
          <a:p>
            <a:pPr indent="-274320" lvl="0" marL="274320" rtl="0" algn="l">
              <a:spcBef>
                <a:spcPts val="442"/>
              </a:spcBef>
              <a:spcAft>
                <a:spcPts val="0"/>
              </a:spcAft>
              <a:buSzPct val="95000"/>
              <a:buChar char="⚫"/>
            </a:pPr>
            <a:r>
              <a:rPr lang="en-US"/>
              <a:t>Using Fraudulent ID’s to gain unauthorized access</a:t>
            </a:r>
            <a:endParaRPr/>
          </a:p>
          <a:p>
            <a:pPr indent="-274320" lvl="0" marL="274320" rtl="0" algn="l">
              <a:spcBef>
                <a:spcPts val="442"/>
              </a:spcBef>
              <a:spcAft>
                <a:spcPts val="0"/>
              </a:spcAft>
              <a:buSzPct val="95000"/>
              <a:buChar char="⚫"/>
            </a:pPr>
            <a:r>
              <a:rPr lang="en-US"/>
              <a:t>Posing as a contractor, employee or government agent.</a:t>
            </a:r>
            <a:endParaRPr/>
          </a:p>
          <a:p>
            <a:pPr indent="-274320" lvl="0" marL="274320" rtl="0" algn="l">
              <a:spcBef>
                <a:spcPts val="442"/>
              </a:spcBef>
              <a:spcAft>
                <a:spcPts val="0"/>
              </a:spcAft>
              <a:buSzPct val="95000"/>
              <a:buChar char="⚫"/>
            </a:pPr>
            <a:r>
              <a:rPr lang="en-US"/>
              <a:t>Developing software to bypass computer firewall systems.</a:t>
            </a:r>
            <a:endParaRPr/>
          </a:p>
          <a:p>
            <a:pPr indent="-274320" lvl="0" marL="274320" rtl="0" algn="l">
              <a:spcBef>
                <a:spcPts val="442"/>
              </a:spcBef>
              <a:spcAft>
                <a:spcPts val="0"/>
              </a:spcAft>
              <a:buSzPct val="95000"/>
              <a:buChar char="⚫"/>
            </a:pPr>
            <a:r>
              <a:rPr lang="en-US"/>
              <a:t>Cutting power to critical systems.</a:t>
            </a:r>
            <a:endParaRPr/>
          </a:p>
          <a:p>
            <a:pPr indent="-141002" lvl="0" marL="274320" rtl="0" algn="l">
              <a:spcBef>
                <a:spcPts val="442"/>
              </a:spcBef>
              <a:spcAft>
                <a:spcPts val="0"/>
              </a:spcAft>
              <a:buSzPct val="95000"/>
              <a:buNone/>
            </a:pPr>
            <a:r>
              <a:t/>
            </a:r>
            <a:endParaRPr/>
          </a:p>
          <a:p>
            <a:pPr indent="-141002" lvl="0" marL="274320" rtl="0" algn="l">
              <a:spcBef>
                <a:spcPts val="442"/>
              </a:spcBef>
              <a:spcAft>
                <a:spcPts val="0"/>
              </a:spcAft>
              <a:buSzPct val="95000"/>
              <a:buNone/>
            </a:pPr>
            <a:r>
              <a:t/>
            </a:r>
            <a:endParaRPr/>
          </a:p>
        </p:txBody>
      </p:sp>
      <p:sp>
        <p:nvSpPr>
          <p:cNvPr id="589" name="Google Shape;589;p7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77"/>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Break</a:t>
            </a:r>
            <a:endParaRPr/>
          </a:p>
        </p:txBody>
      </p:sp>
      <p:sp>
        <p:nvSpPr>
          <p:cNvPr id="596" name="Google Shape;596;p77"/>
          <p:cNvSpPr txBox="1"/>
          <p:nvPr>
            <p:ph idx="1" type="body"/>
          </p:nvPr>
        </p:nvSpPr>
        <p:spPr>
          <a:xfrm>
            <a:off x="457200" y="1935480"/>
            <a:ext cx="8229600" cy="4389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Clr>
                <a:schemeClr val="dk2"/>
              </a:buClr>
              <a:buSzPts val="4800"/>
              <a:buFont typeface="Calibri"/>
              <a:buNone/>
            </a:pPr>
            <a:r>
              <a:rPr lang="en-US" sz="4800">
                <a:solidFill>
                  <a:schemeClr val="dk2"/>
                </a:solidFill>
                <a:latin typeface="Calibri"/>
                <a:ea typeface="Calibri"/>
                <a:cs typeface="Calibri"/>
                <a:sym typeface="Calibri"/>
              </a:rPr>
              <a:t>Crowd Management and Control Techniques</a:t>
            </a:r>
            <a:endParaRPr sz="7200"/>
          </a:p>
        </p:txBody>
      </p:sp>
      <p:sp>
        <p:nvSpPr>
          <p:cNvPr id="597" name="Google Shape;597;p77"/>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7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sz="4800"/>
              <a:t>Crowd Management and Control Techniques</a:t>
            </a:r>
            <a:endParaRPr sz="4800"/>
          </a:p>
        </p:txBody>
      </p:sp>
      <p:sp>
        <p:nvSpPr>
          <p:cNvPr id="603" name="Google Shape;603;p78"/>
          <p:cNvSpPr txBox="1"/>
          <p:nvPr>
            <p:ph idx="1" type="body"/>
          </p:nvPr>
        </p:nvSpPr>
        <p:spPr>
          <a:xfrm>
            <a:off x="685800" y="2209800"/>
            <a:ext cx="7620000" cy="3877056"/>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70"/>
              <a:buChar char="⚫"/>
            </a:pPr>
            <a:r>
              <a:rPr lang="en-US"/>
              <a:t>Crowd management means providing a safe and organized setting for patrons entering your facility.</a:t>
            </a:r>
            <a:endParaRPr/>
          </a:p>
          <a:p>
            <a:pPr indent="-274320" lvl="0" marL="274320" rtl="0" algn="l">
              <a:spcBef>
                <a:spcPts val="520"/>
              </a:spcBef>
              <a:spcAft>
                <a:spcPts val="0"/>
              </a:spcAft>
              <a:buSzPts val="2470"/>
              <a:buChar char="⚫"/>
            </a:pPr>
            <a:r>
              <a:rPr lang="en-US"/>
              <a:t>The structures of how to handle the ingress and egress of person(s) at your facility will be described in the Facility Security Plan (FSP).</a:t>
            </a:r>
            <a:endParaRPr/>
          </a:p>
          <a:p>
            <a:pPr indent="-274320" lvl="0" marL="274320" rtl="0" algn="l">
              <a:spcBef>
                <a:spcPts val="520"/>
              </a:spcBef>
              <a:spcAft>
                <a:spcPts val="0"/>
              </a:spcAft>
              <a:buSzPts val="2470"/>
              <a:buChar char="⚫"/>
            </a:pPr>
            <a:r>
              <a:rPr lang="en-US"/>
              <a:t>It is important to treat everyone with respect, remain calm but stay firm on the rules and if the situation starts to progress past your abilities, contact your supervisor for assistance.</a:t>
            </a:r>
            <a:endParaRPr/>
          </a:p>
        </p:txBody>
      </p:sp>
      <p:sp>
        <p:nvSpPr>
          <p:cNvPr id="604" name="Google Shape;604;p7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79"/>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Break</a:t>
            </a:r>
            <a:endParaRPr/>
          </a:p>
        </p:txBody>
      </p:sp>
      <p:sp>
        <p:nvSpPr>
          <p:cNvPr id="611" name="Google Shape;611;p79"/>
          <p:cNvSpPr txBox="1"/>
          <p:nvPr>
            <p:ph idx="1" type="body"/>
          </p:nvPr>
        </p:nvSpPr>
        <p:spPr>
          <a:xfrm>
            <a:off x="457200" y="1935480"/>
            <a:ext cx="8229600" cy="4389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Clr>
                <a:schemeClr val="dk2"/>
              </a:buClr>
              <a:buSzPts val="4800"/>
              <a:buFont typeface="Calibri"/>
              <a:buNone/>
            </a:pPr>
            <a:r>
              <a:rPr lang="en-US" sz="4800">
                <a:solidFill>
                  <a:schemeClr val="dk2"/>
                </a:solidFill>
                <a:latin typeface="Calibri"/>
                <a:ea typeface="Calibri"/>
                <a:cs typeface="Calibri"/>
                <a:sym typeface="Calibri"/>
              </a:rPr>
              <a:t>Security Related Communications</a:t>
            </a:r>
            <a:endParaRPr sz="7200"/>
          </a:p>
        </p:txBody>
      </p:sp>
      <p:sp>
        <p:nvSpPr>
          <p:cNvPr id="612" name="Google Shape;612;p79"/>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8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sz="4800"/>
              <a:t>Security Related Communications</a:t>
            </a:r>
            <a:endParaRPr sz="4800"/>
          </a:p>
        </p:txBody>
      </p:sp>
      <p:sp>
        <p:nvSpPr>
          <p:cNvPr id="618" name="Google Shape;618;p80"/>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There are many types of communications.</a:t>
            </a:r>
            <a:endParaRPr/>
          </a:p>
          <a:p>
            <a:pPr indent="-274320" lvl="0" marL="274320" rtl="0" algn="l">
              <a:spcBef>
                <a:spcPts val="520"/>
              </a:spcBef>
              <a:spcAft>
                <a:spcPts val="0"/>
              </a:spcAft>
              <a:buSzPts val="2470"/>
              <a:buChar char="⚫"/>
            </a:pPr>
            <a:r>
              <a:rPr lang="en-US"/>
              <a:t>They are listed in the following order as they should be used.</a:t>
            </a:r>
            <a:endParaRPr/>
          </a:p>
        </p:txBody>
      </p:sp>
      <p:sp>
        <p:nvSpPr>
          <p:cNvPr id="619" name="Google Shape;619;p80"/>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VHS Radio Communications</a:t>
            </a:r>
            <a:endParaRPr/>
          </a:p>
          <a:p>
            <a:pPr indent="-274320" lvl="0" marL="274320" rtl="0" algn="l">
              <a:spcBef>
                <a:spcPts val="520"/>
              </a:spcBef>
              <a:spcAft>
                <a:spcPts val="0"/>
              </a:spcAft>
              <a:buSzPts val="2470"/>
              <a:buChar char="⚫"/>
            </a:pPr>
            <a:r>
              <a:rPr lang="en-US"/>
              <a:t>Land Line Communications</a:t>
            </a:r>
            <a:endParaRPr/>
          </a:p>
          <a:p>
            <a:pPr indent="-274320" lvl="0" marL="274320" rtl="0" algn="l">
              <a:spcBef>
                <a:spcPts val="520"/>
              </a:spcBef>
              <a:spcAft>
                <a:spcPts val="0"/>
              </a:spcAft>
              <a:buSzPts val="2470"/>
              <a:buChar char="⚫"/>
            </a:pPr>
            <a:r>
              <a:rPr lang="en-US"/>
              <a:t>Cell Phone Communications (in allowed areas)</a:t>
            </a:r>
            <a:endParaRPr/>
          </a:p>
          <a:p>
            <a:pPr indent="-274320" lvl="0" marL="274320" rtl="0" algn="l">
              <a:spcBef>
                <a:spcPts val="520"/>
              </a:spcBef>
              <a:spcAft>
                <a:spcPts val="0"/>
              </a:spcAft>
              <a:buSzPts val="2470"/>
              <a:buChar char="⚫"/>
            </a:pPr>
            <a:r>
              <a:rPr lang="en-US"/>
              <a:t>E-mail Communications</a:t>
            </a:r>
            <a:endParaRPr/>
          </a:p>
        </p:txBody>
      </p:sp>
      <p:sp>
        <p:nvSpPr>
          <p:cNvPr id="620" name="Google Shape;620;p8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81"/>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Break</a:t>
            </a:r>
            <a:endParaRPr/>
          </a:p>
        </p:txBody>
      </p:sp>
      <p:sp>
        <p:nvSpPr>
          <p:cNvPr id="627" name="Google Shape;627;p81"/>
          <p:cNvSpPr txBox="1"/>
          <p:nvPr>
            <p:ph idx="1" type="body"/>
          </p:nvPr>
        </p:nvSpPr>
        <p:spPr>
          <a:xfrm>
            <a:off x="457200" y="1935480"/>
            <a:ext cx="8229600" cy="4389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sz="4800">
                <a:solidFill>
                  <a:schemeClr val="dk2"/>
                </a:solidFill>
                <a:latin typeface="Calibri"/>
                <a:ea typeface="Calibri"/>
                <a:cs typeface="Calibri"/>
                <a:sym typeface="Calibri"/>
              </a:rPr>
              <a:t>Emergency Procedures and contingency Plans</a:t>
            </a:r>
            <a:endParaRPr sz="7200"/>
          </a:p>
        </p:txBody>
      </p:sp>
      <p:sp>
        <p:nvSpPr>
          <p:cNvPr id="628" name="Google Shape;628;p81"/>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8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sz="4800"/>
              <a:t>Emergency Procedures and contingency Plans</a:t>
            </a:r>
            <a:endParaRPr sz="4800"/>
          </a:p>
        </p:txBody>
      </p:sp>
      <p:sp>
        <p:nvSpPr>
          <p:cNvPr id="634" name="Google Shape;634;p82"/>
          <p:cNvSpPr txBox="1"/>
          <p:nvPr>
            <p:ph idx="1" type="body"/>
          </p:nvPr>
        </p:nvSpPr>
        <p:spPr>
          <a:xfrm>
            <a:off x="685800" y="2240280"/>
            <a:ext cx="7696200" cy="3877056"/>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95000"/>
              <a:buChar char="⚫"/>
            </a:pPr>
            <a:r>
              <a:rPr lang="en-US"/>
              <a:t>As facilities differ, so will their emergency procedures and contingency plans.</a:t>
            </a:r>
            <a:endParaRPr/>
          </a:p>
          <a:p>
            <a:pPr indent="-274320" lvl="0" marL="274320" rtl="0" algn="l">
              <a:spcBef>
                <a:spcPts val="481"/>
              </a:spcBef>
              <a:spcAft>
                <a:spcPts val="0"/>
              </a:spcAft>
              <a:buSzPct val="95000"/>
              <a:buChar char="⚫"/>
            </a:pPr>
            <a:r>
              <a:rPr lang="en-US"/>
              <a:t>These procedures will generally be contained in the facility’s Emergency Response Plan and/or the Facility Security Plan.</a:t>
            </a:r>
            <a:endParaRPr/>
          </a:p>
          <a:p>
            <a:pPr indent="-274320" lvl="0" marL="274320" rtl="0" algn="l">
              <a:spcBef>
                <a:spcPts val="481"/>
              </a:spcBef>
              <a:spcAft>
                <a:spcPts val="0"/>
              </a:spcAft>
              <a:buSzPct val="95000"/>
              <a:buChar char="⚫"/>
            </a:pPr>
            <a:r>
              <a:rPr lang="en-US"/>
              <a:t>Procedures on how to deal with emergencies should also be incorporated into the Post Order at each security post.</a:t>
            </a:r>
            <a:endParaRPr/>
          </a:p>
          <a:p>
            <a:pPr indent="-274320" lvl="0" marL="274320" rtl="0" algn="l">
              <a:spcBef>
                <a:spcPts val="481"/>
              </a:spcBef>
              <a:spcAft>
                <a:spcPts val="0"/>
              </a:spcAft>
              <a:buSzPct val="95000"/>
              <a:buChar char="⚫"/>
            </a:pPr>
            <a:r>
              <a:rPr lang="en-US"/>
              <a:t>It is extremely important to become very familiar with the procedures so you feel confident in applying them in real life scenarios. </a:t>
            </a:r>
            <a:endParaRPr/>
          </a:p>
        </p:txBody>
      </p:sp>
      <p:sp>
        <p:nvSpPr>
          <p:cNvPr id="635" name="Google Shape;635;p8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83"/>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Break</a:t>
            </a:r>
            <a:endParaRPr/>
          </a:p>
        </p:txBody>
      </p:sp>
      <p:sp>
        <p:nvSpPr>
          <p:cNvPr id="642" name="Google Shape;642;p83"/>
          <p:cNvSpPr txBox="1"/>
          <p:nvPr>
            <p:ph idx="1" type="body"/>
          </p:nvPr>
        </p:nvSpPr>
        <p:spPr>
          <a:xfrm>
            <a:off x="457200" y="1935480"/>
            <a:ext cx="8229600" cy="4389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sz="4800">
                <a:solidFill>
                  <a:schemeClr val="dk2"/>
                </a:solidFill>
                <a:latin typeface="Calibri"/>
                <a:ea typeface="Calibri"/>
                <a:cs typeface="Calibri"/>
                <a:sym typeface="Calibri"/>
              </a:rPr>
              <a:t>Security Systems and their Operation</a:t>
            </a:r>
            <a:endParaRPr sz="7200"/>
          </a:p>
        </p:txBody>
      </p:sp>
      <p:sp>
        <p:nvSpPr>
          <p:cNvPr id="643" name="Google Shape;643;p83"/>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8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sz="4800"/>
              <a:t>Security Systems and their Operation</a:t>
            </a:r>
            <a:endParaRPr sz="4800"/>
          </a:p>
        </p:txBody>
      </p:sp>
      <p:pic>
        <p:nvPicPr>
          <p:cNvPr id="649" name="Google Shape;649;p84"/>
          <p:cNvPicPr preferRelativeResize="0"/>
          <p:nvPr>
            <p:ph idx="1" type="body"/>
          </p:nvPr>
        </p:nvPicPr>
        <p:blipFill rotWithShape="1">
          <a:blip r:embed="rId3">
            <a:alphaModFix/>
          </a:blip>
          <a:srcRect b="0" l="0" r="0" t="0"/>
          <a:stretch/>
        </p:blipFill>
        <p:spPr>
          <a:xfrm>
            <a:off x="1219200" y="2209800"/>
            <a:ext cx="2971800" cy="1828800"/>
          </a:xfrm>
          <a:prstGeom prst="rect">
            <a:avLst/>
          </a:prstGeom>
          <a:noFill/>
          <a:ln>
            <a:noFill/>
          </a:ln>
        </p:spPr>
      </p:pic>
      <p:sp>
        <p:nvSpPr>
          <p:cNvPr id="650" name="Google Shape;650;p84"/>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8’ Tall with post concreted into ground.</a:t>
            </a:r>
            <a:endParaRPr/>
          </a:p>
          <a:p>
            <a:pPr indent="-274320" lvl="0" marL="274320" rtl="0" algn="l">
              <a:spcBef>
                <a:spcPts val="520"/>
              </a:spcBef>
              <a:spcAft>
                <a:spcPts val="0"/>
              </a:spcAft>
              <a:buSzPts val="2470"/>
              <a:buChar char="⚫"/>
            </a:pPr>
            <a:r>
              <a:rPr lang="en-US"/>
              <a:t>Correctly installed, secured firmly to post at all locations.</a:t>
            </a:r>
            <a:endParaRPr/>
          </a:p>
          <a:p>
            <a:pPr indent="-274320" lvl="0" marL="274320" rtl="0" algn="l">
              <a:spcBef>
                <a:spcPts val="520"/>
              </a:spcBef>
              <a:spcAft>
                <a:spcPts val="0"/>
              </a:spcAft>
              <a:buSzPts val="2470"/>
              <a:buChar char="⚫"/>
            </a:pPr>
            <a:r>
              <a:rPr lang="en-US"/>
              <a:t>Taut barbed wire, Cabled</a:t>
            </a:r>
            <a:endParaRPr/>
          </a:p>
          <a:p>
            <a:pPr indent="-274320" lvl="0" marL="274320" rtl="0" algn="l">
              <a:spcBef>
                <a:spcPts val="520"/>
              </a:spcBef>
              <a:spcAft>
                <a:spcPts val="0"/>
              </a:spcAft>
              <a:buSzPts val="2470"/>
              <a:buChar char="⚫"/>
            </a:pPr>
            <a:r>
              <a:rPr lang="en-US"/>
              <a:t>Serves to Identify, Direct, Segregate and Deter unauthorized entry.</a:t>
            </a:r>
            <a:endParaRPr/>
          </a:p>
        </p:txBody>
      </p:sp>
      <p:sp>
        <p:nvSpPr>
          <p:cNvPr id="651" name="Google Shape;651;p8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pic>
        <p:nvPicPr>
          <p:cNvPr id="652" name="Google Shape;652;p84"/>
          <p:cNvPicPr preferRelativeResize="0"/>
          <p:nvPr/>
        </p:nvPicPr>
        <p:blipFill rotWithShape="1">
          <a:blip r:embed="rId4">
            <a:alphaModFix/>
          </a:blip>
          <a:srcRect b="0" l="0" r="0" t="0"/>
          <a:stretch/>
        </p:blipFill>
        <p:spPr>
          <a:xfrm>
            <a:off x="1219200" y="4141470"/>
            <a:ext cx="2971800" cy="187833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8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Lighting Systems</a:t>
            </a:r>
            <a:endParaRPr/>
          </a:p>
        </p:txBody>
      </p:sp>
      <p:pic>
        <p:nvPicPr>
          <p:cNvPr id="658" name="Google Shape;658;p85"/>
          <p:cNvPicPr preferRelativeResize="0"/>
          <p:nvPr>
            <p:ph idx="1" type="body"/>
          </p:nvPr>
        </p:nvPicPr>
        <p:blipFill rotWithShape="1">
          <a:blip r:embed="rId3">
            <a:alphaModFix/>
          </a:blip>
          <a:srcRect b="0" l="0" r="0" t="0"/>
          <a:stretch/>
        </p:blipFill>
        <p:spPr>
          <a:xfrm>
            <a:off x="1166811" y="2057401"/>
            <a:ext cx="6136213" cy="4083370"/>
          </a:xfrm>
          <a:prstGeom prst="rect">
            <a:avLst/>
          </a:prstGeom>
          <a:noFill/>
          <a:ln>
            <a:noFill/>
          </a:ln>
        </p:spPr>
      </p:pic>
      <p:sp>
        <p:nvSpPr>
          <p:cNvPr id="659" name="Google Shape;659;p8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660" name="Google Shape;660;p85"/>
          <p:cNvSpPr txBox="1"/>
          <p:nvPr/>
        </p:nvSpPr>
        <p:spPr>
          <a:xfrm>
            <a:off x="2590800" y="2895600"/>
            <a:ext cx="3733800"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latin typeface="Constantia"/>
                <a:ea typeface="Constantia"/>
                <a:cs typeface="Constantia"/>
                <a:sym typeface="Constantia"/>
              </a:rPr>
              <a:t>Lighting must NOT interfere with navigation;</a:t>
            </a:r>
            <a:endParaRPr/>
          </a:p>
          <a:p>
            <a:pPr indent="0" lvl="0" marL="0" marR="0" rtl="0" algn="l">
              <a:spcBef>
                <a:spcPts val="0"/>
              </a:spcBef>
              <a:spcAft>
                <a:spcPts val="0"/>
              </a:spcAft>
              <a:buNone/>
            </a:pPr>
            <a:r>
              <a:t/>
            </a:r>
            <a:endParaRPr sz="2800">
              <a:solidFill>
                <a:schemeClr val="lt1"/>
              </a:solidFill>
              <a:latin typeface="Constantia"/>
              <a:ea typeface="Constantia"/>
              <a:cs typeface="Constantia"/>
              <a:sym typeface="Constantia"/>
            </a:endParaRPr>
          </a:p>
          <a:p>
            <a:pPr indent="0" lvl="0" marL="0" marR="0" rtl="0" algn="l">
              <a:spcBef>
                <a:spcPts val="0"/>
              </a:spcBef>
              <a:spcAft>
                <a:spcPts val="0"/>
              </a:spcAft>
              <a:buNone/>
            </a:pPr>
            <a:r>
              <a:rPr lang="en-US" sz="2800">
                <a:solidFill>
                  <a:schemeClr val="lt1"/>
                </a:solidFill>
                <a:latin typeface="Constantia"/>
                <a:ea typeface="Constantia"/>
                <a:cs typeface="Constantia"/>
                <a:sym typeface="Constantia"/>
              </a:rPr>
              <a:t>All areas must be illuminated.</a:t>
            </a:r>
            <a:endParaRPr sz="2800">
              <a:solidFill>
                <a:schemeClr val="lt1"/>
              </a:solidFill>
              <a:latin typeface="Constantia"/>
              <a:ea typeface="Constantia"/>
              <a:cs typeface="Constantia"/>
              <a:sym typeface="Constantia"/>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8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Lighting Systems</a:t>
            </a:r>
            <a:endParaRPr/>
          </a:p>
        </p:txBody>
      </p:sp>
      <p:sp>
        <p:nvSpPr>
          <p:cNvPr id="666" name="Google Shape;666;p86"/>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You want to have continuous lighting throughout the facility and eliminate possible dark areas.</a:t>
            </a:r>
            <a:endParaRPr/>
          </a:p>
          <a:p>
            <a:pPr indent="-274320" lvl="0" marL="274320" rtl="0" algn="l">
              <a:spcBef>
                <a:spcPts val="520"/>
              </a:spcBef>
              <a:spcAft>
                <a:spcPts val="0"/>
              </a:spcAft>
              <a:buSzPts val="2470"/>
              <a:buChar char="⚫"/>
            </a:pPr>
            <a:r>
              <a:rPr lang="en-US"/>
              <a:t>Lighting that has the beams overlapping will help eliminate those areas.</a:t>
            </a:r>
            <a:endParaRPr/>
          </a:p>
        </p:txBody>
      </p:sp>
      <p:pic>
        <p:nvPicPr>
          <p:cNvPr id="667" name="Google Shape;667;p86"/>
          <p:cNvPicPr preferRelativeResize="0"/>
          <p:nvPr>
            <p:ph idx="2" type="body"/>
          </p:nvPr>
        </p:nvPicPr>
        <p:blipFill rotWithShape="1">
          <a:blip r:embed="rId3">
            <a:alphaModFix/>
          </a:blip>
          <a:srcRect b="0" l="0" r="0" t="0"/>
          <a:stretch/>
        </p:blipFill>
        <p:spPr>
          <a:xfrm>
            <a:off x="5029200" y="2209800"/>
            <a:ext cx="3276600" cy="3886200"/>
          </a:xfrm>
          <a:prstGeom prst="rect">
            <a:avLst/>
          </a:prstGeom>
          <a:noFill/>
          <a:ln>
            <a:noFill/>
          </a:ln>
        </p:spPr>
      </p:pic>
      <p:sp>
        <p:nvSpPr>
          <p:cNvPr id="668" name="Google Shape;668;p8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87"/>
          <p:cNvSpPr txBox="1"/>
          <p:nvPr>
            <p:ph type="title"/>
          </p:nvPr>
        </p:nvSpPr>
        <p:spPr>
          <a:xfrm>
            <a:off x="838200" y="228600"/>
            <a:ext cx="7756263" cy="105425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Video Surveillance/CCTV</a:t>
            </a:r>
            <a:endParaRPr/>
          </a:p>
        </p:txBody>
      </p:sp>
      <p:sp>
        <p:nvSpPr>
          <p:cNvPr id="674" name="Google Shape;674;p87"/>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Pan, Tilt, Zoom</a:t>
            </a:r>
            <a:endParaRPr/>
          </a:p>
          <a:p>
            <a:pPr indent="-274320" lvl="0" marL="274320" rtl="0" algn="l">
              <a:spcBef>
                <a:spcPts val="520"/>
              </a:spcBef>
              <a:spcAft>
                <a:spcPts val="0"/>
              </a:spcAft>
              <a:buSzPts val="2470"/>
              <a:buChar char="⚫"/>
            </a:pPr>
            <a:r>
              <a:rPr lang="en-US"/>
              <a:t>Color vs. Black and White</a:t>
            </a:r>
            <a:endParaRPr/>
          </a:p>
          <a:p>
            <a:pPr indent="-274320" lvl="0" marL="274320" rtl="0" algn="l">
              <a:spcBef>
                <a:spcPts val="520"/>
              </a:spcBef>
              <a:spcAft>
                <a:spcPts val="0"/>
              </a:spcAft>
              <a:buSzPts val="2470"/>
              <a:buChar char="⚫"/>
            </a:pPr>
            <a:r>
              <a:rPr lang="en-US"/>
              <a:t>Low Light/Night Vision or Infrared</a:t>
            </a:r>
            <a:endParaRPr/>
          </a:p>
          <a:p>
            <a:pPr indent="-274320" lvl="0" marL="274320" rtl="0" algn="l">
              <a:spcBef>
                <a:spcPts val="520"/>
              </a:spcBef>
              <a:spcAft>
                <a:spcPts val="0"/>
              </a:spcAft>
              <a:buSzPts val="2470"/>
              <a:buChar char="⚫"/>
            </a:pPr>
            <a:r>
              <a:rPr lang="en-US"/>
              <a:t>Concealed Surveillance</a:t>
            </a:r>
            <a:endParaRPr/>
          </a:p>
        </p:txBody>
      </p:sp>
      <p:sp>
        <p:nvSpPr>
          <p:cNvPr id="675" name="Google Shape;675;p87"/>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Alarm activated smart cameras</a:t>
            </a:r>
            <a:endParaRPr/>
          </a:p>
          <a:p>
            <a:pPr indent="-274320" lvl="0" marL="274320" rtl="0" algn="l">
              <a:spcBef>
                <a:spcPts val="520"/>
              </a:spcBef>
              <a:spcAft>
                <a:spcPts val="0"/>
              </a:spcAft>
              <a:buSzPts val="2470"/>
              <a:buChar char="⚫"/>
            </a:pPr>
            <a:r>
              <a:rPr lang="en-US"/>
              <a:t>Command Center</a:t>
            </a:r>
            <a:endParaRPr/>
          </a:p>
          <a:p>
            <a:pPr indent="-274320" lvl="0" marL="274320" rtl="0" algn="l">
              <a:spcBef>
                <a:spcPts val="520"/>
              </a:spcBef>
              <a:spcAft>
                <a:spcPts val="0"/>
              </a:spcAft>
              <a:buSzPts val="2470"/>
              <a:buChar char="⚫"/>
            </a:pPr>
            <a:r>
              <a:rPr lang="en-US"/>
              <a:t>Master / Split Monitor</a:t>
            </a:r>
            <a:endParaRPr/>
          </a:p>
          <a:p>
            <a:pPr indent="-274320" lvl="0" marL="274320" rtl="0" algn="l">
              <a:spcBef>
                <a:spcPts val="520"/>
              </a:spcBef>
              <a:spcAft>
                <a:spcPts val="0"/>
              </a:spcAft>
              <a:buSzPts val="2470"/>
              <a:buChar char="⚫"/>
            </a:pPr>
            <a:r>
              <a:rPr lang="en-US"/>
              <a:t>Recorded imagery</a:t>
            </a:r>
            <a:endParaRPr/>
          </a:p>
        </p:txBody>
      </p:sp>
      <p:sp>
        <p:nvSpPr>
          <p:cNvPr id="676" name="Google Shape;676;p8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8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Full Body Scanners</a:t>
            </a:r>
            <a:endParaRPr/>
          </a:p>
        </p:txBody>
      </p:sp>
      <p:sp>
        <p:nvSpPr>
          <p:cNvPr id="682" name="Google Shape;682;p88"/>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95000"/>
              <a:buChar char="⚫"/>
            </a:pPr>
            <a:r>
              <a:rPr lang="en-US"/>
              <a:t>A full-body scanner is a device that detects objects on a person’s body for security screening purposes, without physically removing clothes or making physical contact</a:t>
            </a:r>
            <a:endParaRPr/>
          </a:p>
          <a:p>
            <a:pPr indent="-274320" lvl="0" marL="274320" rtl="0" algn="l">
              <a:spcBef>
                <a:spcPts val="481"/>
              </a:spcBef>
              <a:spcAft>
                <a:spcPts val="0"/>
              </a:spcAft>
              <a:buSzPct val="95000"/>
              <a:buChar char="⚫"/>
            </a:pPr>
            <a:r>
              <a:rPr lang="en-US"/>
              <a:t>They do not detect inside the body.</a:t>
            </a:r>
            <a:endParaRPr/>
          </a:p>
          <a:p>
            <a:pPr indent="-274320" lvl="0" marL="274320" rtl="0" algn="l">
              <a:spcBef>
                <a:spcPts val="481"/>
              </a:spcBef>
              <a:spcAft>
                <a:spcPts val="0"/>
              </a:spcAft>
              <a:buSzPct val="95000"/>
              <a:buChar char="⚫"/>
            </a:pPr>
            <a:r>
              <a:rPr lang="en-US"/>
              <a:t>Alternative to pat down or strip searches</a:t>
            </a:r>
            <a:endParaRPr/>
          </a:p>
        </p:txBody>
      </p:sp>
      <p:pic>
        <p:nvPicPr>
          <p:cNvPr id="683" name="Google Shape;683;p88"/>
          <p:cNvPicPr preferRelativeResize="0"/>
          <p:nvPr>
            <p:ph idx="2" type="body"/>
          </p:nvPr>
        </p:nvPicPr>
        <p:blipFill rotWithShape="1">
          <a:blip r:embed="rId3">
            <a:alphaModFix/>
          </a:blip>
          <a:srcRect b="0" l="0" r="0" t="0"/>
          <a:stretch/>
        </p:blipFill>
        <p:spPr>
          <a:xfrm>
            <a:off x="4419600" y="2286000"/>
            <a:ext cx="4191000" cy="3581400"/>
          </a:xfrm>
          <a:prstGeom prst="rect">
            <a:avLst/>
          </a:prstGeom>
          <a:noFill/>
          <a:ln>
            <a:noFill/>
          </a:ln>
        </p:spPr>
      </p:pic>
      <p:sp>
        <p:nvSpPr>
          <p:cNvPr id="684" name="Google Shape;684;p8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89"/>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Break</a:t>
            </a:r>
            <a:endParaRPr/>
          </a:p>
        </p:txBody>
      </p:sp>
      <p:sp>
        <p:nvSpPr>
          <p:cNvPr id="691" name="Google Shape;691;p89"/>
          <p:cNvSpPr txBox="1"/>
          <p:nvPr>
            <p:ph idx="1" type="body"/>
          </p:nvPr>
        </p:nvSpPr>
        <p:spPr>
          <a:xfrm>
            <a:off x="2768625" y="1369650"/>
            <a:ext cx="5918100" cy="5302500"/>
          </a:xfrm>
          <a:prstGeom prst="rect">
            <a:avLst/>
          </a:prstGeom>
        </p:spPr>
        <p:txBody>
          <a:bodyPr anchorCtr="0" anchor="ctr" bIns="45700" lIns="91425" spcFirstLastPara="1" rIns="91425" wrap="square" tIns="45700">
            <a:normAutofit lnSpcReduction="10000"/>
          </a:bodyPr>
          <a:lstStyle/>
          <a:p>
            <a:pPr indent="-336550" lvl="0" marL="457200" rtl="0" algn="l">
              <a:spcBef>
                <a:spcPts val="0"/>
              </a:spcBef>
              <a:spcAft>
                <a:spcPts val="0"/>
              </a:spcAft>
              <a:buClr>
                <a:schemeClr val="dk2"/>
              </a:buClr>
              <a:buSzPts val="1700"/>
              <a:buFont typeface="Calibri"/>
              <a:buChar char="⚫"/>
            </a:pPr>
            <a:r>
              <a:rPr lang="en-US" sz="4800">
                <a:solidFill>
                  <a:schemeClr val="dk2"/>
                </a:solidFill>
                <a:latin typeface="Calibri"/>
                <a:ea typeface="Calibri"/>
                <a:cs typeface="Calibri"/>
                <a:sym typeface="Calibri"/>
              </a:rPr>
              <a:t>Security Systems and their Operation</a:t>
            </a:r>
            <a:endParaRPr sz="4800">
              <a:solidFill>
                <a:schemeClr val="dk2"/>
              </a:solidFill>
              <a:latin typeface="Calibri"/>
              <a:ea typeface="Calibri"/>
              <a:cs typeface="Calibri"/>
              <a:sym typeface="Calibri"/>
            </a:endParaRPr>
          </a:p>
          <a:p>
            <a:pPr indent="-336550" lvl="0" marL="457200" rtl="0" algn="l">
              <a:spcBef>
                <a:spcPts val="0"/>
              </a:spcBef>
              <a:spcAft>
                <a:spcPts val="0"/>
              </a:spcAft>
              <a:buClr>
                <a:schemeClr val="dk2"/>
              </a:buClr>
              <a:buSzPts val="1700"/>
              <a:buFont typeface="Calibri"/>
              <a:buChar char="⚫"/>
            </a:pPr>
            <a:r>
              <a:rPr lang="en-US" sz="4800">
                <a:solidFill>
                  <a:schemeClr val="dk2"/>
                </a:solidFill>
                <a:latin typeface="Calibri"/>
                <a:ea typeface="Calibri"/>
                <a:cs typeface="Calibri"/>
                <a:sym typeface="Calibri"/>
              </a:rPr>
              <a:t>Maintenance and Calibration</a:t>
            </a:r>
            <a:endParaRPr sz="4800">
              <a:solidFill>
                <a:schemeClr val="dk2"/>
              </a:solidFill>
              <a:latin typeface="Calibri"/>
              <a:ea typeface="Calibri"/>
              <a:cs typeface="Calibri"/>
              <a:sym typeface="Calibri"/>
            </a:endParaRPr>
          </a:p>
          <a:p>
            <a:pPr indent="-336550" lvl="0" marL="457200" rtl="0" algn="l">
              <a:spcBef>
                <a:spcPts val="0"/>
              </a:spcBef>
              <a:spcAft>
                <a:spcPts val="0"/>
              </a:spcAft>
              <a:buClr>
                <a:schemeClr val="dk2"/>
              </a:buClr>
              <a:buSzPts val="1700"/>
              <a:buFont typeface="Calibri"/>
              <a:buChar char="⚫"/>
            </a:pPr>
            <a:r>
              <a:rPr lang="en-US" sz="4800">
                <a:solidFill>
                  <a:schemeClr val="dk2"/>
                </a:solidFill>
                <a:latin typeface="Calibri"/>
                <a:ea typeface="Calibri"/>
                <a:cs typeface="Calibri"/>
                <a:sym typeface="Calibri"/>
              </a:rPr>
              <a:t>Inspection, Control and </a:t>
            </a:r>
            <a:endParaRPr sz="4800">
              <a:solidFill>
                <a:schemeClr val="dk2"/>
              </a:solidFill>
              <a:latin typeface="Calibri"/>
              <a:ea typeface="Calibri"/>
              <a:cs typeface="Calibri"/>
              <a:sym typeface="Calibri"/>
            </a:endParaRPr>
          </a:p>
          <a:p>
            <a:pPr indent="0" lvl="0" marL="0" rtl="0" algn="l">
              <a:spcBef>
                <a:spcPts val="0"/>
              </a:spcBef>
              <a:spcAft>
                <a:spcPts val="0"/>
              </a:spcAft>
              <a:buNone/>
            </a:pPr>
            <a:r>
              <a:rPr lang="en-US" sz="4800">
                <a:solidFill>
                  <a:schemeClr val="dk2"/>
                </a:solidFill>
                <a:latin typeface="Calibri"/>
                <a:ea typeface="Calibri"/>
                <a:cs typeface="Calibri"/>
                <a:sym typeface="Calibri"/>
              </a:rPr>
              <a:t>Monitoring Techniques</a:t>
            </a:r>
            <a:endParaRPr sz="7200"/>
          </a:p>
        </p:txBody>
      </p:sp>
      <p:sp>
        <p:nvSpPr>
          <p:cNvPr id="692" name="Google Shape;692;p89"/>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9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4800"/>
              <a:buFont typeface="Calibri"/>
              <a:buNone/>
            </a:pPr>
            <a:r>
              <a:rPr lang="en-US" sz="4800"/>
              <a:t>Maintenance and Calibration</a:t>
            </a:r>
            <a:endParaRPr sz="4800"/>
          </a:p>
        </p:txBody>
      </p:sp>
      <p:sp>
        <p:nvSpPr>
          <p:cNvPr id="698" name="Google Shape;698;p90"/>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Follow Manufacturers Directions</a:t>
            </a:r>
            <a:endParaRPr/>
          </a:p>
          <a:p>
            <a:pPr indent="-274320" lvl="0" marL="274320" rtl="0" algn="l">
              <a:spcBef>
                <a:spcPts val="520"/>
              </a:spcBef>
              <a:spcAft>
                <a:spcPts val="0"/>
              </a:spcAft>
              <a:buSzPts val="2470"/>
              <a:buChar char="⚫"/>
            </a:pPr>
            <a:r>
              <a:rPr lang="en-US"/>
              <a:t>Utilize All Safety Measures when dealing with equipment</a:t>
            </a:r>
            <a:endParaRPr/>
          </a:p>
          <a:p>
            <a:pPr indent="-274320" lvl="0" marL="274320" rtl="0" algn="l">
              <a:spcBef>
                <a:spcPts val="520"/>
              </a:spcBef>
              <a:spcAft>
                <a:spcPts val="0"/>
              </a:spcAft>
              <a:buSzPts val="2470"/>
              <a:buChar char="⚫"/>
            </a:pPr>
            <a:r>
              <a:rPr lang="en-US"/>
              <a:t>Recertify or Recalibrate Equipment regularly</a:t>
            </a:r>
            <a:endParaRPr/>
          </a:p>
          <a:p>
            <a:pPr indent="-274320" lvl="0" marL="274320" rtl="0" algn="l">
              <a:spcBef>
                <a:spcPts val="520"/>
              </a:spcBef>
              <a:spcAft>
                <a:spcPts val="0"/>
              </a:spcAft>
              <a:buSzPts val="2470"/>
              <a:buChar char="⚫"/>
            </a:pPr>
            <a:r>
              <a:rPr lang="en-US"/>
              <a:t>A critical piece of technical problems…</a:t>
            </a:r>
            <a:endParaRPr/>
          </a:p>
        </p:txBody>
      </p:sp>
      <p:sp>
        <p:nvSpPr>
          <p:cNvPr id="699" name="Google Shape;699;p90"/>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3800"/>
              <a:buNone/>
            </a:pPr>
            <a:r>
              <a:rPr lang="en-US" sz="4000"/>
              <a:t>The Operator!</a:t>
            </a:r>
            <a:endParaRPr/>
          </a:p>
          <a:p>
            <a:pPr indent="-274320" lvl="0" marL="274320" rtl="0" algn="l">
              <a:spcBef>
                <a:spcPts val="520"/>
              </a:spcBef>
              <a:spcAft>
                <a:spcPts val="0"/>
              </a:spcAft>
              <a:buSzPts val="2470"/>
              <a:buChar char="⚫"/>
            </a:pPr>
            <a:r>
              <a:rPr lang="en-US"/>
              <a:t>Operating Skills</a:t>
            </a:r>
            <a:endParaRPr/>
          </a:p>
          <a:p>
            <a:pPr indent="-274320" lvl="0" marL="274320" rtl="0" algn="l">
              <a:spcBef>
                <a:spcPts val="520"/>
              </a:spcBef>
              <a:spcAft>
                <a:spcPts val="0"/>
              </a:spcAft>
              <a:buSzPts val="2470"/>
              <a:buChar char="⚫"/>
            </a:pPr>
            <a:r>
              <a:rPr lang="en-US"/>
              <a:t>Proper Training</a:t>
            </a:r>
            <a:endParaRPr/>
          </a:p>
          <a:p>
            <a:pPr indent="-274320" lvl="0" marL="274320" rtl="0" algn="l">
              <a:spcBef>
                <a:spcPts val="520"/>
              </a:spcBef>
              <a:spcAft>
                <a:spcPts val="0"/>
              </a:spcAft>
              <a:buSzPts val="2470"/>
              <a:buChar char="⚫"/>
            </a:pPr>
            <a:r>
              <a:rPr lang="en-US"/>
              <a:t>Vigilance</a:t>
            </a:r>
            <a:endParaRPr/>
          </a:p>
        </p:txBody>
      </p:sp>
      <p:sp>
        <p:nvSpPr>
          <p:cNvPr id="700" name="Google Shape;700;p9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91"/>
          <p:cNvSpPr txBox="1"/>
          <p:nvPr>
            <p:ph type="title"/>
          </p:nvPr>
        </p:nvSpPr>
        <p:spPr>
          <a:xfrm>
            <a:off x="304800" y="1752600"/>
            <a:ext cx="8229600" cy="1143000"/>
          </a:xfrm>
          <a:prstGeom prst="rect">
            <a:avLst/>
          </a:prstGeom>
          <a:noFill/>
          <a:ln>
            <a:noFill/>
          </a:ln>
        </p:spPr>
        <p:txBody>
          <a:bodyPr anchorCtr="0" anchor="b" bIns="0" lIns="0" spcFirstLastPara="1" rIns="0" wrap="square" tIns="45700">
            <a:normAutofit fontScale="90000"/>
          </a:bodyPr>
          <a:lstStyle/>
          <a:p>
            <a:pPr indent="0" lvl="0" marL="0" rtl="0" algn="ctr">
              <a:spcBef>
                <a:spcPts val="0"/>
              </a:spcBef>
              <a:spcAft>
                <a:spcPts val="0"/>
              </a:spcAft>
              <a:buClr>
                <a:schemeClr val="dk2"/>
              </a:buClr>
              <a:buSzPct val="100000"/>
              <a:buFont typeface="Calibri"/>
              <a:buNone/>
            </a:pPr>
            <a:r>
              <a:rPr lang="en-US" sz="4800"/>
              <a:t>Questions</a:t>
            </a:r>
            <a:br>
              <a:rPr lang="en-US" sz="4800"/>
            </a:br>
            <a:br>
              <a:rPr lang="en-US" sz="4800"/>
            </a:br>
            <a:r>
              <a:rPr lang="en-US" sz="4800"/>
              <a:t>Break Be back in 10 Min</a:t>
            </a:r>
            <a:endParaRPr sz="4800"/>
          </a:p>
        </p:txBody>
      </p:sp>
      <p:sp>
        <p:nvSpPr>
          <p:cNvPr id="706" name="Google Shape;706;p9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92"/>
          <p:cNvSpPr txBox="1"/>
          <p:nvPr>
            <p:ph type="title"/>
          </p:nvPr>
        </p:nvSpPr>
        <p:spPr>
          <a:xfrm>
            <a:off x="457200" y="704088"/>
            <a:ext cx="8229600" cy="1143000"/>
          </a:xfrm>
          <a:prstGeom prst="rect">
            <a:avLst/>
          </a:prstGeom>
        </p:spPr>
        <p:txBody>
          <a:bodyPr anchorCtr="0" anchor="b" bIns="0" lIns="0" spcFirstLastPara="1" rIns="0" wrap="square" tIns="45700">
            <a:normAutofit/>
          </a:bodyPr>
          <a:lstStyle/>
          <a:p>
            <a:pPr indent="0" lvl="0" marL="0" rtl="0" algn="l">
              <a:spcBef>
                <a:spcPts val="0"/>
              </a:spcBef>
              <a:spcAft>
                <a:spcPts val="0"/>
              </a:spcAft>
              <a:buNone/>
            </a:pPr>
            <a:r>
              <a:rPr lang="en-US"/>
              <a:t>Break</a:t>
            </a:r>
            <a:endParaRPr/>
          </a:p>
        </p:txBody>
      </p:sp>
      <p:sp>
        <p:nvSpPr>
          <p:cNvPr id="713" name="Google Shape;713;p92"/>
          <p:cNvSpPr txBox="1"/>
          <p:nvPr>
            <p:ph idx="1" type="body"/>
          </p:nvPr>
        </p:nvSpPr>
        <p:spPr>
          <a:xfrm>
            <a:off x="457200" y="1935480"/>
            <a:ext cx="8229600" cy="4389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sz="4800">
                <a:solidFill>
                  <a:schemeClr val="dk2"/>
                </a:solidFill>
                <a:latin typeface="Calibri"/>
                <a:ea typeface="Calibri"/>
                <a:cs typeface="Calibri"/>
                <a:sym typeface="Calibri"/>
              </a:rPr>
              <a:t>The Meaning and Consequential </a:t>
            </a:r>
            <a:r>
              <a:rPr lang="en-US" sz="4800">
                <a:solidFill>
                  <a:schemeClr val="dk2"/>
                </a:solidFill>
                <a:latin typeface="Calibri"/>
                <a:ea typeface="Calibri"/>
                <a:cs typeface="Calibri"/>
                <a:sym typeface="Calibri"/>
              </a:rPr>
              <a:t>Requirements</a:t>
            </a:r>
            <a:r>
              <a:rPr lang="en-US" sz="4800">
                <a:solidFill>
                  <a:schemeClr val="dk2"/>
                </a:solidFill>
                <a:latin typeface="Calibri"/>
                <a:ea typeface="Calibri"/>
                <a:cs typeface="Calibri"/>
                <a:sym typeface="Calibri"/>
              </a:rPr>
              <a:t> of the </a:t>
            </a:r>
            <a:r>
              <a:rPr lang="en-US" sz="4800">
                <a:solidFill>
                  <a:schemeClr val="dk2"/>
                </a:solidFill>
                <a:latin typeface="Calibri"/>
                <a:ea typeface="Calibri"/>
                <a:cs typeface="Calibri"/>
                <a:sym typeface="Calibri"/>
              </a:rPr>
              <a:t>different</a:t>
            </a:r>
            <a:r>
              <a:rPr lang="en-US" sz="4800">
                <a:solidFill>
                  <a:schemeClr val="dk2"/>
                </a:solidFill>
                <a:latin typeface="Calibri"/>
                <a:ea typeface="Calibri"/>
                <a:cs typeface="Calibri"/>
                <a:sym typeface="Calibri"/>
              </a:rPr>
              <a:t> MARSEC Levels</a:t>
            </a:r>
            <a:endParaRPr sz="7200"/>
          </a:p>
        </p:txBody>
      </p:sp>
      <p:sp>
        <p:nvSpPr>
          <p:cNvPr id="714" name="Google Shape;714;p92"/>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9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MARSEC LEVELS</a:t>
            </a:r>
            <a:endParaRPr/>
          </a:p>
        </p:txBody>
      </p:sp>
      <p:sp>
        <p:nvSpPr>
          <p:cNvPr id="720" name="Google Shape;720;p9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What are they?</a:t>
            </a:r>
            <a:endParaRPr/>
          </a:p>
          <a:p>
            <a:pPr indent="-274320" lvl="0" marL="274320" rtl="0" algn="l">
              <a:spcBef>
                <a:spcPts val="520"/>
              </a:spcBef>
              <a:spcAft>
                <a:spcPts val="0"/>
              </a:spcAft>
              <a:buSzPts val="2470"/>
              <a:buChar char="⚫"/>
            </a:pPr>
            <a:r>
              <a:rPr lang="en-US"/>
              <a:t>What Color are they?</a:t>
            </a:r>
            <a:endParaRPr/>
          </a:p>
          <a:p>
            <a:pPr indent="-274320" lvl="0" marL="274320" rtl="0" algn="l">
              <a:spcBef>
                <a:spcPts val="520"/>
              </a:spcBef>
              <a:spcAft>
                <a:spcPts val="0"/>
              </a:spcAft>
              <a:buSzPts val="2470"/>
              <a:buChar char="⚫"/>
            </a:pPr>
            <a:r>
              <a:rPr lang="en-US"/>
              <a:t>Who sets the MARSEC Level?</a:t>
            </a:r>
            <a:endParaRPr/>
          </a:p>
          <a:p>
            <a:pPr indent="-274320" lvl="0" marL="274320" rtl="0" algn="l">
              <a:spcBef>
                <a:spcPts val="520"/>
              </a:spcBef>
              <a:spcAft>
                <a:spcPts val="0"/>
              </a:spcAft>
              <a:buSzPts val="2470"/>
              <a:buChar char="⚫"/>
            </a:pPr>
            <a:r>
              <a:rPr lang="en-US"/>
              <a:t>Attainment time? (How long you have to comply)</a:t>
            </a:r>
            <a:endParaRPr/>
          </a:p>
          <a:p>
            <a:pPr indent="0" lvl="0" marL="0" rtl="0" algn="l">
              <a:spcBef>
                <a:spcPts val="520"/>
              </a:spcBef>
              <a:spcAft>
                <a:spcPts val="0"/>
              </a:spcAft>
              <a:buSzPts val="2470"/>
              <a:buNone/>
            </a:pPr>
            <a:r>
              <a:t/>
            </a:r>
            <a:endParaRPr/>
          </a:p>
        </p:txBody>
      </p:sp>
      <p:sp>
        <p:nvSpPr>
          <p:cNvPr id="721" name="Google Shape;721;p9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9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38889"/>
              <a:buFont typeface="Calibri"/>
              <a:buNone/>
            </a:pPr>
            <a:r>
              <a:rPr lang="en-US"/>
              <a:t>What is MARSEC?</a:t>
            </a:r>
            <a:br>
              <a:rPr lang="en-US"/>
            </a:br>
            <a:r>
              <a:rPr lang="en-US" sz="3600"/>
              <a:t>33 CFR 105.220, 101.200 and 101.405</a:t>
            </a:r>
            <a:endParaRPr sz="3600"/>
          </a:p>
        </p:txBody>
      </p:sp>
      <p:sp>
        <p:nvSpPr>
          <p:cNvPr id="727" name="Google Shape;727;p9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62500" lnSpcReduction="20000"/>
          </a:bodyPr>
          <a:lstStyle/>
          <a:p>
            <a:pPr indent="-274320" lvl="0" marL="274320" rtl="0" algn="l">
              <a:spcBef>
                <a:spcPts val="0"/>
              </a:spcBef>
              <a:spcAft>
                <a:spcPts val="0"/>
              </a:spcAft>
              <a:buSzPct val="95000"/>
              <a:buChar char="⚫"/>
            </a:pPr>
            <a:r>
              <a:rPr lang="en-US"/>
              <a:t>Maritime Security (MARSEC) Level means the level set to reflect the prevailing threat environment to the marine elements of the national transportation system, including ports, vessels, facilities, and critical assets and infrastructure located on or adjacent to waters subject to the jurisdiction of the U.S.</a:t>
            </a:r>
            <a:endParaRPr/>
          </a:p>
          <a:p>
            <a:pPr indent="0" lvl="0" marL="0" rtl="0" algn="l">
              <a:spcBef>
                <a:spcPts val="325"/>
              </a:spcBef>
              <a:spcAft>
                <a:spcPts val="0"/>
              </a:spcAft>
              <a:buSzPct val="95000"/>
              <a:buNone/>
            </a:pPr>
            <a:r>
              <a:t/>
            </a:r>
            <a:endParaRPr/>
          </a:p>
          <a:p>
            <a:pPr indent="-274320" lvl="0" marL="274320" rtl="0" algn="l">
              <a:spcBef>
                <a:spcPts val="325"/>
              </a:spcBef>
              <a:spcAft>
                <a:spcPts val="0"/>
              </a:spcAft>
              <a:buSzPct val="95000"/>
              <a:buChar char="⚫"/>
            </a:pPr>
            <a:r>
              <a:rPr lang="en-US"/>
              <a:t>Think of MARSEC Levels as a term used for the delineation of threat levels. Now, you have heard of the Homeland Security threat levels of Blue, Yellow, Orange, and red. Well, think of MARSEC Levels as the same thing only without the colors. In the maritime community there are only three levels. MARSEC 1,2 and 3.  MARSEC level 1 would be the equivalent of Homeland Securities YELLOW threat level. In the maritime industry, this is considered the new normalcy. MARSEC 2 would correlate to Homeland Securities ORANGE threat level and MARSEC 3 with Homeland Securities RED threat level.</a:t>
            </a:r>
            <a:endParaRPr/>
          </a:p>
          <a:p>
            <a:pPr indent="-176292" lvl="0" marL="274320" rtl="0" algn="l">
              <a:spcBef>
                <a:spcPts val="325"/>
              </a:spcBef>
              <a:spcAft>
                <a:spcPts val="0"/>
              </a:spcAft>
              <a:buSzPct val="95000"/>
              <a:buNone/>
            </a:pPr>
            <a:r>
              <a:t/>
            </a:r>
            <a:endParaRPr/>
          </a:p>
          <a:p>
            <a:pPr indent="-274320" lvl="0" marL="274320" rtl="0" algn="l">
              <a:spcBef>
                <a:spcPts val="325"/>
              </a:spcBef>
              <a:spcAft>
                <a:spcPts val="0"/>
              </a:spcAft>
              <a:buSzPct val="95000"/>
              <a:buChar char="⚫"/>
            </a:pPr>
            <a:r>
              <a:rPr lang="en-US"/>
              <a:t>The MARSEC Levels have a direct correlation with the ISPS (International Ship and Port Facility Security) standard worldwide threat levels. They have a different meaning than the homeland security threat levels as they are specifically designed for the national maritime transportation system.</a:t>
            </a:r>
            <a:endParaRPr/>
          </a:p>
          <a:p>
            <a:pPr indent="-274320" lvl="0" marL="274320" rtl="0" algn="l">
              <a:spcBef>
                <a:spcPts val="325"/>
              </a:spcBef>
              <a:spcAft>
                <a:spcPts val="0"/>
              </a:spcAft>
              <a:buSzPct val="95000"/>
              <a:buChar char="⚫"/>
            </a:pPr>
            <a:r>
              <a:rPr lang="en-US"/>
              <a:t>Once the MARSEC Level is raised by the Commandant of The USCG, you have 12 hours to be in compliance with directives stipulated in the FSP and to report the attainment to the COTP.</a:t>
            </a:r>
            <a:endParaRPr/>
          </a:p>
          <a:p>
            <a:pPr indent="0" lvl="0" marL="0" rtl="0" algn="l">
              <a:spcBef>
                <a:spcPts val="325"/>
              </a:spcBef>
              <a:spcAft>
                <a:spcPts val="0"/>
              </a:spcAft>
              <a:buSzPct val="95000"/>
              <a:buNone/>
            </a:pPr>
            <a:r>
              <a:t/>
            </a:r>
            <a:endParaRPr/>
          </a:p>
        </p:txBody>
      </p:sp>
      <p:sp>
        <p:nvSpPr>
          <p:cNvPr id="728" name="Google Shape;728;p9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9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MARSEC LEVELS</a:t>
            </a:r>
            <a:endParaRPr/>
          </a:p>
        </p:txBody>
      </p:sp>
      <p:sp>
        <p:nvSpPr>
          <p:cNvPr id="734" name="Google Shape;734;p95"/>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Response to change in MARSEC Level:</a:t>
            </a:r>
            <a:endParaRPr/>
          </a:p>
          <a:p>
            <a:pPr indent="-274320" lvl="0" marL="274320" rtl="0" algn="l">
              <a:spcBef>
                <a:spcPts val="520"/>
              </a:spcBef>
              <a:spcAft>
                <a:spcPts val="0"/>
              </a:spcAft>
              <a:buSzPts val="2470"/>
              <a:buChar char="⚫"/>
            </a:pPr>
            <a:r>
              <a:rPr lang="en-US"/>
              <a:t>33 CFR 105.230</a:t>
            </a:r>
            <a:endParaRPr/>
          </a:p>
          <a:p>
            <a:pPr indent="-274320" lvl="0" marL="274320" rtl="0" algn="l">
              <a:spcBef>
                <a:spcPts val="520"/>
              </a:spcBef>
              <a:spcAft>
                <a:spcPts val="0"/>
              </a:spcAft>
              <a:buSzPts val="2470"/>
              <a:buChar char="⚫"/>
            </a:pPr>
            <a:r>
              <a:rPr lang="en-US"/>
              <a:t>These changes will be reflected in the FSP and Post Orders.</a:t>
            </a:r>
            <a:endParaRPr/>
          </a:p>
        </p:txBody>
      </p:sp>
      <p:sp>
        <p:nvSpPr>
          <p:cNvPr id="735" name="Google Shape;735;p95"/>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Items that change as MARSEC Level Changes are;</a:t>
            </a:r>
            <a:endParaRPr/>
          </a:p>
          <a:p>
            <a:pPr indent="-274320" lvl="0" marL="274320" rtl="0" algn="l">
              <a:spcBef>
                <a:spcPts val="520"/>
              </a:spcBef>
              <a:spcAft>
                <a:spcPts val="0"/>
              </a:spcAft>
              <a:buSzPts val="2470"/>
              <a:buChar char="⚫"/>
            </a:pPr>
            <a:r>
              <a:rPr lang="en-US"/>
              <a:t>Access Control</a:t>
            </a:r>
            <a:endParaRPr/>
          </a:p>
          <a:p>
            <a:pPr indent="-274320" lvl="0" marL="274320" rtl="0" algn="l">
              <a:spcBef>
                <a:spcPts val="520"/>
              </a:spcBef>
              <a:spcAft>
                <a:spcPts val="0"/>
              </a:spcAft>
              <a:buSzPts val="2470"/>
              <a:buChar char="⚫"/>
            </a:pPr>
            <a:r>
              <a:rPr lang="en-US"/>
              <a:t>Restricted Areas</a:t>
            </a:r>
            <a:endParaRPr/>
          </a:p>
          <a:p>
            <a:pPr indent="-274320" lvl="0" marL="274320" rtl="0" algn="l">
              <a:spcBef>
                <a:spcPts val="520"/>
              </a:spcBef>
              <a:spcAft>
                <a:spcPts val="0"/>
              </a:spcAft>
              <a:buSzPts val="2470"/>
              <a:buChar char="⚫"/>
            </a:pPr>
            <a:r>
              <a:rPr lang="en-US"/>
              <a:t>Cargo Handling</a:t>
            </a:r>
            <a:endParaRPr/>
          </a:p>
          <a:p>
            <a:pPr indent="-274320" lvl="0" marL="274320" rtl="0" algn="l">
              <a:spcBef>
                <a:spcPts val="520"/>
              </a:spcBef>
              <a:spcAft>
                <a:spcPts val="0"/>
              </a:spcAft>
              <a:buSzPts val="2470"/>
              <a:buChar char="⚫"/>
            </a:pPr>
            <a:r>
              <a:rPr lang="en-US"/>
              <a:t>Delivery Vehicles</a:t>
            </a:r>
            <a:endParaRPr/>
          </a:p>
          <a:p>
            <a:pPr indent="-274320" lvl="0" marL="274320" rtl="0" algn="l">
              <a:spcBef>
                <a:spcPts val="520"/>
              </a:spcBef>
              <a:spcAft>
                <a:spcPts val="0"/>
              </a:spcAft>
              <a:buSzPts val="2470"/>
              <a:buChar char="⚫"/>
            </a:pPr>
            <a:r>
              <a:rPr lang="en-US"/>
              <a:t>Monitoring</a:t>
            </a:r>
            <a:endParaRPr/>
          </a:p>
        </p:txBody>
      </p:sp>
      <p:sp>
        <p:nvSpPr>
          <p:cNvPr id="736" name="Google Shape;736;p9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96"/>
          <p:cNvSpPr txBox="1"/>
          <p:nvPr>
            <p:ph idx="1" type="body"/>
          </p:nvPr>
        </p:nvSpPr>
        <p:spPr>
          <a:xfrm>
            <a:off x="685800" y="2240280"/>
            <a:ext cx="7543800" cy="423672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470"/>
              <a:buNone/>
            </a:pPr>
            <a:r>
              <a:t/>
            </a:r>
            <a:endParaRPr/>
          </a:p>
          <a:p>
            <a:pPr indent="0" lvl="0" marL="0" rtl="0" algn="ctr">
              <a:spcBef>
                <a:spcPts val="1080"/>
              </a:spcBef>
              <a:spcAft>
                <a:spcPts val="0"/>
              </a:spcAft>
              <a:buSzPts val="5130"/>
              <a:buNone/>
            </a:pPr>
            <a:r>
              <a:rPr lang="en-US" sz="5400"/>
              <a:t>TWIC and Escorting</a:t>
            </a:r>
            <a:endParaRPr sz="5400"/>
          </a:p>
          <a:p>
            <a:pPr indent="0" lvl="0" marL="0" rtl="0" algn="ctr">
              <a:spcBef>
                <a:spcPts val="1080"/>
              </a:spcBef>
              <a:spcAft>
                <a:spcPts val="0"/>
              </a:spcAft>
              <a:buSzPts val="5130"/>
              <a:buNone/>
            </a:pPr>
            <a:r>
              <a:t/>
            </a:r>
            <a:endParaRPr sz="5400"/>
          </a:p>
          <a:p>
            <a:pPr indent="0" lvl="0" marL="0" rtl="0" algn="ctr">
              <a:spcBef>
                <a:spcPts val="1080"/>
              </a:spcBef>
              <a:spcAft>
                <a:spcPts val="0"/>
              </a:spcAft>
              <a:buSzPts val="5130"/>
              <a:buNone/>
            </a:pPr>
            <a:r>
              <a:rPr lang="en-US" sz="1200">
                <a:solidFill>
                  <a:srgbClr val="1F1F1F"/>
                </a:solidFill>
                <a:highlight>
                  <a:srgbClr val="FFFFFF"/>
                </a:highlight>
                <a:latin typeface="Roboto"/>
                <a:ea typeface="Roboto"/>
                <a:cs typeface="Roboto"/>
                <a:sym typeface="Roboto"/>
              </a:rPr>
              <a:t>Familiar with all relevant aspects of the TWIC program and how to carry them out</a:t>
            </a:r>
            <a:endParaRPr sz="5700"/>
          </a:p>
        </p:txBody>
      </p:sp>
      <p:sp>
        <p:nvSpPr>
          <p:cNvPr id="742" name="Google Shape;742;p9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cxnSp>
        <p:nvCxnSpPr>
          <p:cNvPr id="747" name="Google Shape;747;p97"/>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748" name="Google Shape;748;p97"/>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749" name="Google Shape;749;p97"/>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750" name="Google Shape;750;p97"/>
          <p:cNvSpPr txBox="1"/>
          <p:nvPr/>
        </p:nvSpPr>
        <p:spPr>
          <a:xfrm>
            <a:off x="228600" y="1371600"/>
            <a:ext cx="8686800" cy="3616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Noto Sans Symbols"/>
              <a:buNone/>
            </a:pPr>
            <a:r>
              <a:rPr b="1" lang="en-US" sz="2400">
                <a:solidFill>
                  <a:schemeClr val="dk1"/>
                </a:solidFill>
                <a:latin typeface="Arial"/>
                <a:ea typeface="Arial"/>
                <a:cs typeface="Arial"/>
                <a:sym typeface="Arial"/>
              </a:rPr>
              <a:t>What is a TWIC?</a:t>
            </a:r>
            <a:endParaRPr/>
          </a:p>
          <a:p>
            <a:pPr indent="0" lvl="0" marL="0" marR="0" rtl="0" algn="l">
              <a:spcBef>
                <a:spcPts val="144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The TWIC program is a Transportation Security Administration (TSA) and U.S. Coast Guard (USCG) initiative and a requirement of the Maritime Transportation Security Act of 2002 (MTSA). The program provides a tamper-resistant biometric credential to anyone who needs unescorted access to secure areas of MTSA facilities.</a:t>
            </a:r>
            <a:endParaRPr/>
          </a:p>
          <a:p>
            <a:pPr indent="0" lvl="0" marL="0" marR="0" rtl="0" algn="l">
              <a:spcBef>
                <a:spcPts val="108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To obtain a TWIC, an individual must provide biographic and biometric information (fingerprints), sit for a digital photograph and successfully pass a security threat assessment conducted by TSA.</a:t>
            </a:r>
            <a:endParaRPr/>
          </a:p>
          <a:p>
            <a:pPr indent="0" lvl="0" marL="0" marR="0" rtl="0" algn="l">
              <a:spcBef>
                <a:spcPts val="198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751" name="Google Shape;751;p9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cxnSp>
        <p:nvCxnSpPr>
          <p:cNvPr id="756" name="Google Shape;756;p98"/>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757" name="Google Shape;757;p98"/>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758" name="Google Shape;758;p98"/>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759" name="Google Shape;759;p98"/>
          <p:cNvSpPr txBox="1"/>
          <p:nvPr/>
        </p:nvSpPr>
        <p:spPr>
          <a:xfrm>
            <a:off x="228600" y="1371600"/>
            <a:ext cx="8686800" cy="452755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Noto Sans Symbols"/>
              <a:buNone/>
            </a:pPr>
            <a:r>
              <a:rPr b="1" lang="en-US" sz="2400">
                <a:solidFill>
                  <a:schemeClr val="dk1"/>
                </a:solidFill>
                <a:latin typeface="Arial"/>
                <a:ea typeface="Arial"/>
                <a:cs typeface="Arial"/>
                <a:sym typeface="Arial"/>
              </a:rPr>
              <a:t>TWIC training requirements for security personnel…</a:t>
            </a:r>
            <a:endParaRPr/>
          </a:p>
          <a:p>
            <a:pPr indent="-342900" lvl="0" marL="342900" marR="0" rtl="0" algn="l">
              <a:spcBef>
                <a:spcPts val="234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33 CFR 105.120 and NVIC 03-07 3.3g(2) require facility personnel with security duties “to be knowledgeable in and able to demonstrate familiarity with all requirements of the TWIC program.” Specifically,</a:t>
            </a:r>
            <a:endParaRPr/>
          </a:p>
          <a:p>
            <a:pPr indent="-342900" lvl="0" marL="342900" marR="0" rtl="0" algn="l">
              <a:spcBef>
                <a:spcPts val="900"/>
              </a:spcBef>
              <a:spcAft>
                <a:spcPts val="0"/>
              </a:spcAft>
              <a:buClr>
                <a:schemeClr val="dk1"/>
              </a:buClr>
              <a:buSzPts val="1800"/>
              <a:buFont typeface="Noto Sans Symbols"/>
              <a:buAutoNum type="arabicPeriod"/>
            </a:pPr>
            <a:r>
              <a:rPr lang="en-US" sz="1800">
                <a:solidFill>
                  <a:schemeClr val="dk1"/>
                </a:solidFill>
                <a:latin typeface="Arial"/>
                <a:ea typeface="Arial"/>
                <a:cs typeface="Arial"/>
                <a:sym typeface="Arial"/>
              </a:rPr>
              <a:t>How TWIC applies to your facility</a:t>
            </a:r>
            <a:endParaRPr/>
          </a:p>
          <a:p>
            <a:pPr indent="-342900" lvl="0" marL="342900" marR="0" rtl="0" algn="l">
              <a:spcBef>
                <a:spcPts val="900"/>
              </a:spcBef>
              <a:spcAft>
                <a:spcPts val="0"/>
              </a:spcAft>
              <a:buClr>
                <a:schemeClr val="dk1"/>
              </a:buClr>
              <a:buSzPts val="1800"/>
              <a:buFont typeface="Noto Sans Symbols"/>
              <a:buAutoNum type="arabicPeriod"/>
            </a:pPr>
            <a:r>
              <a:rPr lang="en-US" sz="1800">
                <a:solidFill>
                  <a:schemeClr val="dk1"/>
                </a:solidFill>
                <a:latin typeface="Arial"/>
                <a:ea typeface="Arial"/>
                <a:cs typeface="Arial"/>
                <a:sym typeface="Arial"/>
              </a:rPr>
              <a:t>Secure/Restricted area locations and requirements </a:t>
            </a:r>
            <a:endParaRPr/>
          </a:p>
          <a:p>
            <a:pPr indent="-342900" lvl="0" marL="342900" marR="0" rtl="0" algn="l">
              <a:spcBef>
                <a:spcPts val="900"/>
              </a:spcBef>
              <a:spcAft>
                <a:spcPts val="0"/>
              </a:spcAft>
              <a:buClr>
                <a:schemeClr val="dk1"/>
              </a:buClr>
              <a:buSzPts val="1800"/>
              <a:buFont typeface="Noto Sans Symbols"/>
              <a:buAutoNum type="arabicPeriod"/>
            </a:pPr>
            <a:r>
              <a:rPr lang="en-US" sz="1800">
                <a:solidFill>
                  <a:schemeClr val="dk1"/>
                </a:solidFill>
                <a:latin typeface="Arial"/>
                <a:ea typeface="Arial"/>
                <a:cs typeface="Arial"/>
                <a:sym typeface="Arial"/>
              </a:rPr>
              <a:t>Escorting requirements</a:t>
            </a:r>
            <a:endParaRPr/>
          </a:p>
          <a:p>
            <a:pPr indent="-342900" lvl="0" marL="342900" marR="0" rtl="0" algn="l">
              <a:spcBef>
                <a:spcPts val="900"/>
              </a:spcBef>
              <a:spcAft>
                <a:spcPts val="0"/>
              </a:spcAft>
              <a:buClr>
                <a:schemeClr val="dk1"/>
              </a:buClr>
              <a:buSzPts val="1800"/>
              <a:buFont typeface="Noto Sans Symbols"/>
              <a:buAutoNum type="arabicPeriod"/>
            </a:pPr>
            <a:r>
              <a:rPr lang="en-US" sz="1800">
                <a:solidFill>
                  <a:schemeClr val="dk1"/>
                </a:solidFill>
                <a:latin typeface="Arial"/>
                <a:ea typeface="Arial"/>
                <a:cs typeface="Arial"/>
                <a:sym typeface="Arial"/>
              </a:rPr>
              <a:t>Access for individuals who have reported a lost, stolen or damaged TWIC</a:t>
            </a:r>
            <a:endParaRPr/>
          </a:p>
          <a:p>
            <a:pPr indent="-342900" lvl="0" marL="342900" marR="0" rtl="0" algn="l">
              <a:spcBef>
                <a:spcPts val="900"/>
              </a:spcBef>
              <a:spcAft>
                <a:spcPts val="0"/>
              </a:spcAft>
              <a:buClr>
                <a:schemeClr val="dk1"/>
              </a:buClr>
              <a:buSzPts val="1800"/>
              <a:buFont typeface="Noto Sans Symbols"/>
              <a:buAutoNum type="arabicPeriod"/>
            </a:pPr>
            <a:r>
              <a:rPr lang="en-US" sz="1800">
                <a:solidFill>
                  <a:schemeClr val="dk1"/>
                </a:solidFill>
                <a:latin typeface="Arial"/>
                <a:ea typeface="Arial"/>
                <a:cs typeface="Arial"/>
                <a:sym typeface="Arial"/>
              </a:rPr>
              <a:t>Recognition of a valid TWIC</a:t>
            </a:r>
            <a:endParaRPr/>
          </a:p>
          <a:p>
            <a:pPr indent="-342900" lvl="0" marL="342900" marR="0" rtl="0" algn="l">
              <a:spcBef>
                <a:spcPts val="900"/>
              </a:spcBef>
              <a:spcAft>
                <a:spcPts val="0"/>
              </a:spcAft>
              <a:buClr>
                <a:schemeClr val="dk1"/>
              </a:buClr>
              <a:buSzPts val="1800"/>
              <a:buFont typeface="Noto Sans Symbols"/>
              <a:buAutoNum type="arabicPeriod"/>
            </a:pPr>
            <a:r>
              <a:rPr lang="en-US" sz="1800">
                <a:solidFill>
                  <a:schemeClr val="dk1"/>
                </a:solidFill>
                <a:latin typeface="Arial"/>
                <a:ea typeface="Arial"/>
                <a:cs typeface="Arial"/>
                <a:sym typeface="Arial"/>
              </a:rPr>
              <a:t>Resolution of violations (forged or tampered TWIC)</a:t>
            </a:r>
            <a:endParaRPr/>
          </a:p>
          <a:p>
            <a:pPr indent="-342900" lvl="0" marL="342900" marR="0" rtl="0" algn="l">
              <a:spcBef>
                <a:spcPts val="90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760" name="Google Shape;760;p9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cxnSp>
        <p:nvCxnSpPr>
          <p:cNvPr id="765" name="Google Shape;765;p99"/>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766" name="Google Shape;766;p99"/>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767" name="Google Shape;767;p99"/>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768" name="Google Shape;768;p99"/>
          <p:cNvSpPr txBox="1"/>
          <p:nvPr/>
        </p:nvSpPr>
        <p:spPr>
          <a:xfrm>
            <a:off x="228600" y="1371600"/>
            <a:ext cx="8686800" cy="483824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Noto Sans Symbols"/>
              <a:buNone/>
            </a:pPr>
            <a:r>
              <a:rPr b="1" lang="en-US" sz="2400">
                <a:solidFill>
                  <a:schemeClr val="dk1"/>
                </a:solidFill>
                <a:latin typeface="Arial"/>
                <a:ea typeface="Arial"/>
                <a:cs typeface="Arial"/>
                <a:sym typeface="Arial"/>
              </a:rPr>
              <a:t>How TWIC applies to your facility…</a:t>
            </a:r>
            <a:endParaRPr/>
          </a:p>
          <a:p>
            <a:pPr indent="0" lvl="0" marL="0" marR="0" rtl="0" algn="l">
              <a:spcBef>
                <a:spcPts val="234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TWIC is required in the Secure Areas located on your MTSA regulated footprint. Restricted Areas can be located within the Secure Area and these areas are known as Secure/Restricted. Anyone granted </a:t>
            </a:r>
            <a:r>
              <a:rPr b="1" lang="en-US" sz="1800" u="sng">
                <a:solidFill>
                  <a:schemeClr val="dk1"/>
                </a:solidFill>
                <a:latin typeface="Arial"/>
                <a:ea typeface="Arial"/>
                <a:cs typeface="Arial"/>
                <a:sym typeface="Arial"/>
              </a:rPr>
              <a:t>unescorted</a:t>
            </a:r>
            <a:r>
              <a:rPr lang="en-US" sz="1800">
                <a:solidFill>
                  <a:schemeClr val="dk1"/>
                </a:solidFill>
                <a:latin typeface="Arial"/>
                <a:ea typeface="Arial"/>
                <a:cs typeface="Arial"/>
                <a:sym typeface="Arial"/>
              </a:rPr>
              <a:t> access to the Secure or Secure/Restricted areas of the facility will need a TWIC card. Examples:</a:t>
            </a:r>
            <a:endParaRPr/>
          </a:p>
          <a:p>
            <a:pPr indent="0" lvl="0" marL="0" marR="0" rtl="0" algn="l">
              <a:spcBef>
                <a:spcPts val="90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1. Employees with frequent access to secure area or Secure/Restricted area.</a:t>
            </a:r>
            <a:endParaRPr sz="1800">
              <a:solidFill>
                <a:schemeClr val="dk1"/>
              </a:solidFill>
              <a:latin typeface="Arial"/>
              <a:ea typeface="Arial"/>
              <a:cs typeface="Arial"/>
              <a:sym typeface="Arial"/>
            </a:endParaRPr>
          </a:p>
          <a:p>
            <a:pPr indent="0" lvl="0" marL="0" marR="0" rtl="0" algn="l">
              <a:spcBef>
                <a:spcPts val="90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2. Contractors working in any Secure or Secure/Restricted area of the facility</a:t>
            </a:r>
            <a:endParaRPr/>
          </a:p>
          <a:p>
            <a:pPr indent="0" lvl="0" marL="0" marR="0" rtl="0" algn="l">
              <a:spcBef>
                <a:spcPts val="90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3. Delivery personnel who need unescorted access beyond the main gate into the Secure or Secure/Restricted Areas.</a:t>
            </a:r>
            <a:endParaRPr sz="1800">
              <a:solidFill>
                <a:schemeClr val="dk1"/>
              </a:solidFill>
              <a:latin typeface="Arial"/>
              <a:ea typeface="Arial"/>
              <a:cs typeface="Arial"/>
              <a:sym typeface="Arial"/>
            </a:endParaRPr>
          </a:p>
          <a:p>
            <a:pPr indent="0" lvl="0" marL="0" marR="0" rtl="0" algn="l">
              <a:spcBef>
                <a:spcPts val="90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4. Companies on the gate log going to perform services for moored vessels</a:t>
            </a:r>
            <a:r>
              <a:rPr lang="en-US" sz="1800">
                <a:solidFill>
                  <a:srgbClr val="FF3300"/>
                </a:solidFill>
                <a:latin typeface="Arial"/>
                <a:ea typeface="Arial"/>
                <a:cs typeface="Arial"/>
                <a:sym typeface="Arial"/>
              </a:rPr>
              <a:t> </a:t>
            </a:r>
            <a:endParaRPr sz="1800">
              <a:solidFill>
                <a:schemeClr val="dk1"/>
              </a:solidFill>
              <a:latin typeface="Arial"/>
              <a:ea typeface="Arial"/>
              <a:cs typeface="Arial"/>
              <a:sym typeface="Arial"/>
            </a:endParaRPr>
          </a:p>
          <a:p>
            <a:pPr indent="0" lvl="0" marL="0" marR="0" rtl="0" algn="l">
              <a:spcBef>
                <a:spcPts val="90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Anyone with unescorted access must have their TWIC on their person at all times or within ten minutes of their work station. The USCG will verify the presence of a TWIC during compliance audits and spot inspections. </a:t>
            </a:r>
            <a:endParaRPr/>
          </a:p>
        </p:txBody>
      </p:sp>
      <p:sp>
        <p:nvSpPr>
          <p:cNvPr id="769" name="Google Shape;769;p9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cxnSp>
        <p:nvCxnSpPr>
          <p:cNvPr id="774" name="Google Shape;774;p100"/>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775" name="Google Shape;775;p100"/>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776" name="Google Shape;776;p100"/>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777" name="Google Shape;777;p100"/>
          <p:cNvSpPr txBox="1"/>
          <p:nvPr/>
        </p:nvSpPr>
        <p:spPr>
          <a:xfrm>
            <a:off x="228600" y="1371600"/>
            <a:ext cx="8686800" cy="52530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Noto Sans Symbols"/>
              <a:buNone/>
            </a:pPr>
            <a:r>
              <a:rPr b="1" lang="en-US" sz="2400">
                <a:solidFill>
                  <a:schemeClr val="dk1"/>
                </a:solidFill>
                <a:latin typeface="Arial"/>
                <a:ea typeface="Arial"/>
                <a:cs typeface="Arial"/>
                <a:sym typeface="Arial"/>
              </a:rPr>
              <a:t>Escorting requirements…</a:t>
            </a:r>
            <a:endParaRPr/>
          </a:p>
          <a:p>
            <a:pPr indent="0" lvl="0" marL="0" marR="0" rtl="0" algn="l">
              <a:spcBef>
                <a:spcPts val="234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Escorting means “ensuring that the escorted individual is continuously accompanied while within a secure area in a manner sufficient to observe whether the escorted individual is engaged in activities other than those for which escorted access was granted” (33 CFR 101.105).</a:t>
            </a:r>
            <a:endParaRPr/>
          </a:p>
          <a:p>
            <a:pPr indent="0" lvl="0" marL="0" marR="0" rtl="0" algn="l">
              <a:spcBef>
                <a:spcPts val="90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The escort must be a physical side-by-side presence in secure/restricted areas. Such a presence requires close physical proximity to and visual contact with the escorted individual in order to enable the TWIC holder to witness the escorted individual’s actions (NVIC 03-07 3.3c(3)).</a:t>
            </a:r>
            <a:endParaRPr/>
          </a:p>
          <a:p>
            <a:pPr indent="0" lvl="0" marL="0" marR="0" rtl="0" algn="l">
              <a:spcBef>
                <a:spcPts val="900"/>
              </a:spcBef>
              <a:spcAft>
                <a:spcPts val="0"/>
              </a:spcAft>
              <a:buClr>
                <a:schemeClr val="dk1"/>
              </a:buClr>
              <a:buSzPts val="1800"/>
              <a:buFont typeface="Noto Sans Symbols"/>
              <a:buNone/>
            </a:pPr>
            <a:r>
              <a:rPr b="1" lang="en-US" sz="1800">
                <a:solidFill>
                  <a:schemeClr val="dk1"/>
                </a:solidFill>
                <a:latin typeface="Arial"/>
                <a:ea typeface="Arial"/>
                <a:cs typeface="Arial"/>
                <a:sym typeface="Arial"/>
              </a:rPr>
              <a:t>Key Performance Standard: </a:t>
            </a:r>
            <a:r>
              <a:rPr lang="en-US" sz="1800">
                <a:solidFill>
                  <a:schemeClr val="dk1"/>
                </a:solidFill>
                <a:latin typeface="Arial"/>
                <a:ea typeface="Arial"/>
                <a:cs typeface="Arial"/>
                <a:sym typeface="Arial"/>
              </a:rPr>
              <a:t>Is the person I am escorting doing something they are not authorized to do or trying to go somewhere they are not authorized to be?</a:t>
            </a:r>
            <a:endParaRPr b="1" sz="1800">
              <a:solidFill>
                <a:schemeClr val="dk1"/>
              </a:solidFill>
              <a:latin typeface="Arial"/>
              <a:ea typeface="Arial"/>
              <a:cs typeface="Arial"/>
              <a:sym typeface="Arial"/>
            </a:endParaRPr>
          </a:p>
          <a:p>
            <a:pPr indent="0" lvl="0" marL="0" marR="0" rtl="0" algn="l">
              <a:spcBef>
                <a:spcPts val="900"/>
              </a:spcBef>
              <a:spcAft>
                <a:spcPts val="0"/>
              </a:spcAft>
              <a:buClr>
                <a:schemeClr val="dk1"/>
              </a:buClr>
              <a:buSzPts val="1800"/>
              <a:buFont typeface="Noto Sans Symbols"/>
              <a:buNone/>
            </a:pPr>
            <a:r>
              <a:rPr b="1" lang="en-US" sz="1800">
                <a:solidFill>
                  <a:schemeClr val="dk1"/>
                </a:solidFill>
                <a:latin typeface="Arial"/>
                <a:ea typeface="Arial"/>
                <a:cs typeface="Arial"/>
                <a:sym typeface="Arial"/>
              </a:rPr>
              <a:t>Escorting Ratio: </a:t>
            </a:r>
            <a:r>
              <a:rPr lang="en-US" sz="1800">
                <a:solidFill>
                  <a:schemeClr val="dk1"/>
                </a:solidFill>
                <a:latin typeface="Arial"/>
                <a:ea typeface="Arial"/>
                <a:cs typeface="Arial"/>
                <a:sym typeface="Arial"/>
              </a:rPr>
              <a:t>In a Secure/Restricted Area, 1 TWIC holder can escort up to 5 non-TWIC holders.  If you are just in a Secure Area the ratio can be 1 TWIC escort up to 10 non-TWIC holders.</a:t>
            </a:r>
            <a:endParaRPr b="1" sz="1800">
              <a:solidFill>
                <a:schemeClr val="dk1"/>
              </a:solidFill>
              <a:latin typeface="Arial"/>
              <a:ea typeface="Arial"/>
              <a:cs typeface="Arial"/>
              <a:sym typeface="Arial"/>
            </a:endParaRPr>
          </a:p>
          <a:p>
            <a:pPr indent="0" lvl="0" marL="0" marR="0" rtl="0" algn="l">
              <a:spcBef>
                <a:spcPts val="90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778" name="Google Shape;778;p10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cxnSp>
        <p:nvCxnSpPr>
          <p:cNvPr id="783" name="Google Shape;783;p101"/>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784" name="Google Shape;784;p101"/>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785" name="Google Shape;785;p101"/>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786" name="Google Shape;786;p101"/>
          <p:cNvSpPr txBox="1"/>
          <p:nvPr/>
        </p:nvSpPr>
        <p:spPr>
          <a:xfrm>
            <a:off x="228600" y="1371600"/>
            <a:ext cx="8686800" cy="4090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Noto Sans Symbols"/>
              <a:buNone/>
            </a:pPr>
            <a:r>
              <a:rPr b="1" lang="en-US" sz="2400">
                <a:solidFill>
                  <a:schemeClr val="dk1"/>
                </a:solidFill>
                <a:latin typeface="Arial"/>
                <a:ea typeface="Arial"/>
                <a:cs typeface="Arial"/>
                <a:sym typeface="Arial"/>
              </a:rPr>
              <a:t>Access for individuals who have reported a lost, stolen or damaged TWIC…</a:t>
            </a:r>
            <a:endParaRPr/>
          </a:p>
          <a:p>
            <a:pPr indent="0" lvl="0" marL="0" marR="0" rtl="0" algn="l">
              <a:spcBef>
                <a:spcPts val="234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If an individual’s TWIC is lost, stolen, or damaged, he/she must report it immediately to the FSO then to TSA (through the TSA TWIC help desk at 1-866-DHS-TWIC). TSA will revoke the card and begin the process of producing a new TWIC, which must be picked up at an enrollment center designated by the individual. </a:t>
            </a:r>
            <a:endParaRPr/>
          </a:p>
          <a:p>
            <a:pPr indent="0" lvl="0" marL="0" marR="0" rtl="0" algn="l">
              <a:spcBef>
                <a:spcPts val="108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During that period after the TWIC has been reported as lost, stolen, or damaged and while a new one is being produced, the individual may be granted unescorted access to the facility for 7 consecutive calendar days under the following circumstances:</a:t>
            </a:r>
            <a:endParaRPr/>
          </a:p>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800"/>
              <a:buFont typeface="Noto Sans Symbols"/>
              <a:buNone/>
            </a:pPr>
            <a:r>
              <a:rPr b="1" lang="en-US" sz="1800">
                <a:solidFill>
                  <a:schemeClr val="dk1"/>
                </a:solidFill>
                <a:latin typeface="Arial"/>
                <a:ea typeface="Arial"/>
                <a:cs typeface="Arial"/>
                <a:sym typeface="Arial"/>
              </a:rPr>
              <a:t>Note: This provision is not for someone who left their card at home!</a:t>
            </a:r>
            <a:endParaRPr/>
          </a:p>
        </p:txBody>
      </p:sp>
      <p:sp>
        <p:nvSpPr>
          <p:cNvPr id="787" name="Google Shape;787;p10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cxnSp>
        <p:nvCxnSpPr>
          <p:cNvPr id="792" name="Google Shape;792;p102"/>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793" name="Google Shape;793;p102"/>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794" name="Google Shape;794;p102"/>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795" name="Google Shape;795;p102"/>
          <p:cNvSpPr txBox="1"/>
          <p:nvPr/>
        </p:nvSpPr>
        <p:spPr>
          <a:xfrm>
            <a:off x="228600" y="1371600"/>
            <a:ext cx="8686800" cy="45427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Noto Sans Symbols"/>
              <a:buNone/>
            </a:pPr>
            <a:r>
              <a:rPr b="1" lang="en-US" sz="2400">
                <a:solidFill>
                  <a:schemeClr val="dk1"/>
                </a:solidFill>
                <a:latin typeface="Arial"/>
                <a:ea typeface="Arial"/>
                <a:cs typeface="Arial"/>
                <a:sym typeface="Arial"/>
              </a:rPr>
              <a:t>Access for individuals who have reported a lost, stolen or damaged TWIC…</a:t>
            </a:r>
            <a:endParaRPr/>
          </a:p>
          <a:p>
            <a:pPr indent="0" lvl="0" marL="0" marR="0" rtl="0" algn="l">
              <a:spcBef>
                <a:spcPts val="144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(a) The individual can present another identification credential that meets the requirements of 33 CFR 101.515 (e.g. driver’s license).</a:t>
            </a:r>
            <a:endParaRPr/>
          </a:p>
          <a:p>
            <a:pPr indent="0" lvl="0" marL="0" marR="0" rtl="0" algn="l">
              <a:spcBef>
                <a:spcPts val="36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(b) The FSO or designee verifies that the individual had a valid TWIC and has previously been granted unescorted access to secure areas of the vessel or facility (recommended within the past 90 days). This can be done by checking employee lists, records of access, or knowledge of security staff.</a:t>
            </a:r>
            <a:endParaRPr/>
          </a:p>
          <a:p>
            <a:pPr indent="0" lvl="0" marL="0" marR="0" rtl="0" algn="l">
              <a:spcBef>
                <a:spcPts val="36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(c) The individual has reported the TWIC as lost, stolen, or damaged to TSA. </a:t>
            </a:r>
            <a:endParaRPr sz="1800">
              <a:solidFill>
                <a:schemeClr val="dk1"/>
              </a:solidFill>
              <a:latin typeface="Arial"/>
              <a:ea typeface="Arial"/>
              <a:cs typeface="Arial"/>
              <a:sym typeface="Arial"/>
            </a:endParaRPr>
          </a:p>
          <a:p>
            <a:pPr indent="0" lvl="0" marL="0" marR="0" rtl="0" algn="l">
              <a:spcBef>
                <a:spcPts val="36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(d) There are no other suspicious circumstances associated with the individual’s claim of loss, theft, or damage. Examples of suspicious circumstances include repeat claims of loss, theft, or damage, questionable explanations for the loss, or coming to work with the TWIC a day or two after claiming it was lost, stolen, or damaged.</a:t>
            </a:r>
            <a:endParaRPr/>
          </a:p>
        </p:txBody>
      </p:sp>
      <p:sp>
        <p:nvSpPr>
          <p:cNvPr id="796" name="Google Shape;796;p10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cxnSp>
        <p:nvCxnSpPr>
          <p:cNvPr id="801" name="Google Shape;801;p103"/>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802" name="Google Shape;802;p103"/>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803" name="Google Shape;803;p103"/>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graphicFrame>
        <p:nvGraphicFramePr>
          <p:cNvPr id="804" name="Google Shape;804;p103"/>
          <p:cNvGraphicFramePr/>
          <p:nvPr/>
        </p:nvGraphicFramePr>
        <p:xfrm>
          <a:off x="381000" y="1600200"/>
          <a:ext cx="3000000" cy="3000000"/>
        </p:xfrm>
        <a:graphic>
          <a:graphicData uri="http://schemas.openxmlformats.org/drawingml/2006/table">
            <a:tbl>
              <a:tblPr>
                <a:noFill/>
                <a:tableStyleId>{3DF493E1-E75C-4393-B63E-DE924BFAD746}</a:tableStyleId>
              </a:tblPr>
              <a:tblGrid>
                <a:gridCol w="4152900"/>
                <a:gridCol w="4152900"/>
              </a:tblGrid>
              <a:tr h="489000">
                <a:tc>
                  <a:txBody>
                    <a:bodyPr/>
                    <a:lstStyle/>
                    <a:p>
                      <a:pPr indent="0" lvl="0" marL="0" marR="0" rtl="0" algn="ctr">
                        <a:lnSpc>
                          <a:spcPct val="100000"/>
                        </a:lnSpc>
                        <a:spcBef>
                          <a:spcPts val="0"/>
                        </a:spcBef>
                        <a:spcAft>
                          <a:spcPts val="0"/>
                        </a:spcAft>
                        <a:buClr>
                          <a:schemeClr val="dk1"/>
                        </a:buClr>
                        <a:buSzPts val="1200"/>
                        <a:buFont typeface="Helvetica Neue"/>
                        <a:buNone/>
                      </a:pPr>
                      <a:r>
                        <a:rPr b="1" i="0" lang="en-US" sz="1200" u="none" cap="none" strike="noStrike">
                          <a:solidFill>
                            <a:schemeClr val="dk1"/>
                          </a:solidFill>
                          <a:latin typeface="Helvetica Neue"/>
                          <a:ea typeface="Helvetica Neue"/>
                          <a:cs typeface="Helvetica Neue"/>
                          <a:sym typeface="Helvetica Neue"/>
                        </a:rPr>
                        <a:t>Escort Guidance</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c>
                  <a:txBody>
                    <a:bodyPr/>
                    <a:lstStyle/>
                    <a:p>
                      <a:pPr indent="0" lvl="0" marL="0" marR="0" rtl="0" algn="ctr">
                        <a:lnSpc>
                          <a:spcPct val="100000"/>
                        </a:lnSpc>
                        <a:spcBef>
                          <a:spcPts val="0"/>
                        </a:spcBef>
                        <a:spcAft>
                          <a:spcPts val="0"/>
                        </a:spcAft>
                        <a:buClr>
                          <a:schemeClr val="dk1"/>
                        </a:buClr>
                        <a:buSzPts val="1200"/>
                        <a:buFont typeface="Helvetica Neue"/>
                        <a:buNone/>
                      </a:pPr>
                      <a:r>
                        <a:rPr b="1" i="0" lang="en-US" sz="1200" u="none" cap="none" strike="noStrike">
                          <a:solidFill>
                            <a:schemeClr val="dk1"/>
                          </a:solidFill>
                          <a:latin typeface="Helvetica Neue"/>
                          <a:ea typeface="Helvetica Neue"/>
                          <a:cs typeface="Helvetica Neue"/>
                          <a:sym typeface="Helvetica Neue"/>
                        </a:rPr>
                        <a:t>Secure areas that are also Restricted Areas</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r>
              <a:tr h="487425">
                <a:tc>
                  <a:txBody>
                    <a:bodyPr/>
                    <a:lstStyle/>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TWIC Holders</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Unescorted</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89000">
                <a:tc>
                  <a:txBody>
                    <a:bodyPr/>
                    <a:lstStyle/>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Lost, stolen or damaged TWIC</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Unescorted access up to 7 calendar days</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4950">
                <a:tc>
                  <a:txBody>
                    <a:bodyPr/>
                    <a:lstStyle/>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Non-TWIC</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Escorted—side by side accompaniment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(1 TWIC to 5 escorted in secure/restricted areas and 1 to 10 in Secure Areas)</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87425">
                <a:tc>
                  <a:txBody>
                    <a:bodyPr/>
                    <a:lstStyle/>
                    <a:p>
                      <a:pPr indent="0" lvl="0" marL="0" marR="0" rtl="0" algn="l">
                        <a:lnSpc>
                          <a:spcPct val="100000"/>
                        </a:lnSpc>
                        <a:spcBef>
                          <a:spcPts val="0"/>
                        </a:spcBef>
                        <a:spcAft>
                          <a:spcPts val="0"/>
                        </a:spcAft>
                        <a:buClr>
                          <a:schemeClr val="dk1"/>
                        </a:buClr>
                        <a:buSzPts val="1200"/>
                        <a:buFont typeface="Constantia"/>
                        <a:buNone/>
                      </a:pPr>
                      <a:r>
                        <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onstantia"/>
                        <a:buNone/>
                      </a:pPr>
                      <a:r>
                        <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57050">
                <a:tc>
                  <a:txBody>
                    <a:bodyPr/>
                    <a:lstStyle/>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Foreign Mariners</a:t>
                      </a:r>
                      <a:endParaRPr/>
                    </a:p>
                    <a:p>
                      <a:pPr indent="0" lvl="0" marL="0" marR="0" rtl="0" algn="l">
                        <a:lnSpc>
                          <a:spcPct val="100000"/>
                        </a:lnSpc>
                        <a:spcBef>
                          <a:spcPts val="0"/>
                        </a:spcBef>
                        <a:spcAft>
                          <a:spcPts val="0"/>
                        </a:spcAft>
                        <a:buClr>
                          <a:schemeClr val="dk1"/>
                        </a:buClr>
                        <a:buSzPts val="1200"/>
                        <a:buFont typeface="Constantia"/>
                        <a:buNone/>
                      </a:pPr>
                      <a:r>
                        <a:t/>
                      </a:r>
                      <a:endParaRPr b="0"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**Foreign Mariners are not required to get a TWIC</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Escorted—side by side accompaniment</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(1 TWIC to 5 escorted)</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Constantia"/>
                        <a:buNone/>
                      </a:pPr>
                      <a:r>
                        <a:t/>
                      </a:r>
                      <a:endParaRPr b="0"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May work immediately adjacent to vessel without a TWIC</a:t>
                      </a:r>
                      <a:endParaRPr/>
                    </a:p>
                    <a:p>
                      <a:pPr indent="0" lvl="0" marL="0" marR="0" rtl="0" algn="l">
                        <a:lnSpc>
                          <a:spcPct val="100000"/>
                        </a:lnSpc>
                        <a:spcBef>
                          <a:spcPts val="240"/>
                        </a:spcBef>
                        <a:spcAft>
                          <a:spcPts val="0"/>
                        </a:spcAft>
                        <a:buClr>
                          <a:schemeClr val="dk1"/>
                        </a:buClr>
                        <a:buSzPts val="1200"/>
                        <a:buFont typeface="Helvetica Neue"/>
                        <a:buNone/>
                      </a:pPr>
                      <a:r>
                        <a:rPr b="0" i="0" lang="en-US" sz="1200" u="none" cap="none" strike="noStrike">
                          <a:solidFill>
                            <a:schemeClr val="dk1"/>
                          </a:solidFill>
                          <a:latin typeface="Helvetica Neue"/>
                          <a:ea typeface="Helvetica Neue"/>
                          <a:cs typeface="Helvetica Neue"/>
                          <a:sym typeface="Helvetica Neue"/>
                        </a:rPr>
                        <a:t>…the TWIC requirements will not apply to mariners while in the immediate vicinity of their vessel when performing routine ships business (in which mustering for transportation off the facility can be included) NVIC 03-07 Enclosure 3.3 c(7)</a:t>
                      </a:r>
                      <a:endParaRPr/>
                    </a:p>
                    <a:p>
                      <a:pPr indent="0" lvl="0" marL="0" marR="0" rtl="0" algn="l">
                        <a:lnSpc>
                          <a:spcPct val="100000"/>
                        </a:lnSpc>
                        <a:spcBef>
                          <a:spcPts val="0"/>
                        </a:spcBef>
                        <a:spcAft>
                          <a:spcPts val="0"/>
                        </a:spcAft>
                        <a:buClr>
                          <a:schemeClr val="dk1"/>
                        </a:buClr>
                        <a:buSzPts val="1200"/>
                        <a:buFont typeface="Constantia"/>
                        <a:buNone/>
                      </a:pPr>
                      <a:r>
                        <a:t/>
                      </a:r>
                      <a:endParaRPr b="0" i="0" sz="1200" u="none" cap="none" strike="noStrike">
                        <a:solidFill>
                          <a:schemeClr val="dk1"/>
                        </a:solidFill>
                        <a:latin typeface="Helvetica Neue"/>
                        <a:ea typeface="Helvetica Neue"/>
                        <a:cs typeface="Helvetica Neue"/>
                        <a:sym typeface="Helvetica Neue"/>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805" name="Google Shape;805;p10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cxnSp>
        <p:nvCxnSpPr>
          <p:cNvPr id="810" name="Google Shape;810;p104"/>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811" name="Google Shape;811;p104"/>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812" name="Google Shape;812;p104"/>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813" name="Google Shape;813;p104"/>
          <p:cNvSpPr txBox="1"/>
          <p:nvPr/>
        </p:nvSpPr>
        <p:spPr>
          <a:xfrm>
            <a:off x="228600" y="1371600"/>
            <a:ext cx="8686800" cy="2984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Noto Sans Symbols"/>
              <a:buNone/>
            </a:pPr>
            <a:r>
              <a:rPr b="1" lang="en-US" sz="2400">
                <a:solidFill>
                  <a:schemeClr val="dk1"/>
                </a:solidFill>
                <a:latin typeface="Arial"/>
                <a:ea typeface="Arial"/>
                <a:cs typeface="Arial"/>
                <a:sym typeface="Arial"/>
              </a:rPr>
              <a:t>Recognition of a valid TWIC…</a:t>
            </a:r>
            <a:endParaRPr/>
          </a:p>
          <a:p>
            <a:pPr indent="0" lvl="0" marL="0" marR="0" rtl="0" algn="l">
              <a:spcBef>
                <a:spcPts val="144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TWIC verification processes must include the following provisions for credential verification:</a:t>
            </a:r>
            <a:endParaRPr/>
          </a:p>
          <a:p>
            <a:pPr indent="0" lvl="0" marL="0" marR="0" rtl="0" algn="l">
              <a:spcBef>
                <a:spcPts val="108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(1) A match of the photo on the TWIC to the individual presenting the TWIC;</a:t>
            </a:r>
            <a:endParaRPr/>
          </a:p>
          <a:p>
            <a:pPr indent="0" lvl="0" marL="0" marR="0" rtl="0" algn="l">
              <a:spcBef>
                <a:spcPts val="108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(2) Verification that the TWIC has not expired; and</a:t>
            </a:r>
            <a:endParaRPr/>
          </a:p>
          <a:p>
            <a:pPr indent="0" lvl="0" marL="0" marR="0" rtl="0" algn="l">
              <a:spcBef>
                <a:spcPts val="108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(3) A visual check of the various security features present on the credential to ensure that the TWIC has not been forged or tampered with.</a:t>
            </a:r>
            <a:endParaRPr/>
          </a:p>
        </p:txBody>
      </p:sp>
      <p:sp>
        <p:nvSpPr>
          <p:cNvPr id="814" name="Google Shape;814;p10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cxnSp>
        <p:nvCxnSpPr>
          <p:cNvPr id="819" name="Google Shape;819;p105"/>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820" name="Google Shape;820;p105"/>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821" name="Google Shape;821;p105"/>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822" name="Google Shape;822;p105"/>
          <p:cNvSpPr txBox="1"/>
          <p:nvPr/>
        </p:nvSpPr>
        <p:spPr>
          <a:xfrm>
            <a:off x="228600" y="1371600"/>
            <a:ext cx="8686800" cy="267811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Noto Sans Symbols"/>
              <a:buNone/>
            </a:pPr>
            <a:r>
              <a:rPr b="1" lang="en-US" sz="2400">
                <a:solidFill>
                  <a:schemeClr val="dk1"/>
                </a:solidFill>
                <a:latin typeface="Arial"/>
                <a:ea typeface="Arial"/>
                <a:cs typeface="Arial"/>
                <a:sym typeface="Arial"/>
              </a:rPr>
              <a:t>Recognition of a valid TWIC…</a:t>
            </a:r>
            <a:endParaRPr/>
          </a:p>
          <a:p>
            <a:pPr indent="-342900" lvl="0" marL="342900" marR="0" rtl="0" algn="l">
              <a:spcBef>
                <a:spcPts val="144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Specific policies and procedures for verifying a TWIC are put in place.</a:t>
            </a:r>
            <a:endParaRPr/>
          </a:p>
          <a:p>
            <a:pPr indent="-342900" lvl="0" marL="342900" marR="0" rtl="0" algn="l">
              <a:spcBef>
                <a:spcPts val="108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USCG gives two options for verifying a TWIC at this time:</a:t>
            </a:r>
            <a:endParaRPr/>
          </a:p>
          <a:p>
            <a:pPr indent="-342900" lvl="0" marL="342900" marR="0" rtl="0" algn="l">
              <a:spcBef>
                <a:spcPts val="1080"/>
              </a:spcBef>
              <a:spcAft>
                <a:spcPts val="0"/>
              </a:spcAft>
              <a:buClr>
                <a:schemeClr val="dk1"/>
              </a:buClr>
              <a:buSzPts val="1800"/>
              <a:buFont typeface="Noto Sans Symbols"/>
              <a:buAutoNum type="alphaUcPeriod"/>
            </a:pPr>
            <a:r>
              <a:rPr lang="en-US" sz="1800">
                <a:solidFill>
                  <a:schemeClr val="dk1"/>
                </a:solidFill>
                <a:latin typeface="Arial"/>
                <a:ea typeface="Arial"/>
                <a:cs typeface="Arial"/>
                <a:sym typeface="Arial"/>
              </a:rPr>
              <a:t>Presentation and verification of a TWIC upon </a:t>
            </a:r>
            <a:r>
              <a:rPr lang="en-US" sz="1800" u="sng">
                <a:solidFill>
                  <a:schemeClr val="dk1"/>
                </a:solidFill>
                <a:latin typeface="Arial"/>
                <a:ea typeface="Arial"/>
                <a:cs typeface="Arial"/>
                <a:sym typeface="Arial"/>
              </a:rPr>
              <a:t>each entry</a:t>
            </a:r>
            <a:r>
              <a:rPr lang="en-US" sz="1800">
                <a:solidFill>
                  <a:schemeClr val="dk1"/>
                </a:solidFill>
                <a:latin typeface="Arial"/>
                <a:ea typeface="Arial"/>
                <a:cs typeface="Arial"/>
                <a:sym typeface="Arial"/>
              </a:rPr>
              <a:t> into the secured area </a:t>
            </a:r>
            <a:r>
              <a:rPr lang="en-US" sz="1800" u="sng">
                <a:solidFill>
                  <a:schemeClr val="dk1"/>
                </a:solidFill>
                <a:latin typeface="Arial"/>
                <a:ea typeface="Arial"/>
                <a:cs typeface="Arial"/>
                <a:sym typeface="Arial"/>
              </a:rPr>
              <a:t>every time</a:t>
            </a:r>
            <a:r>
              <a:rPr lang="en-US" sz="1800">
                <a:solidFill>
                  <a:schemeClr val="dk1"/>
                </a:solidFill>
                <a:latin typeface="Arial"/>
                <a:ea typeface="Arial"/>
                <a:cs typeface="Arial"/>
                <a:sym typeface="Arial"/>
              </a:rPr>
              <a:t>. For example, before the Plant Manager is granted access to the terminal you must verify his TWIC. Every day. Every time. If he leaves and comes back (e.g. lunch), you must verify again. Every day. Every time.</a:t>
            </a:r>
            <a:endParaRPr/>
          </a:p>
        </p:txBody>
      </p:sp>
      <p:sp>
        <p:nvSpPr>
          <p:cNvPr id="823" name="Google Shape;823;p10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cxnSp>
        <p:nvCxnSpPr>
          <p:cNvPr id="828" name="Google Shape;828;p106"/>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829" name="Google Shape;829;p106"/>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830" name="Google Shape;830;p106"/>
          <p:cNvSpPr txBox="1"/>
          <p:nvPr/>
        </p:nvSpPr>
        <p:spPr>
          <a:xfrm>
            <a:off x="3810000" y="1371600"/>
            <a:ext cx="487680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600"/>
              <a:buFont typeface="Noto Sans Symbols"/>
              <a:buNone/>
            </a:pPr>
            <a:r>
              <a:rPr b="1" lang="en-US" sz="1600">
                <a:solidFill>
                  <a:schemeClr val="dk1"/>
                </a:solidFill>
                <a:latin typeface="Arial"/>
                <a:ea typeface="Arial"/>
                <a:cs typeface="Arial"/>
                <a:sym typeface="Arial"/>
              </a:rPr>
              <a:t>Laminate Security Features</a:t>
            </a:r>
            <a:endParaRPr/>
          </a:p>
        </p:txBody>
      </p:sp>
      <p:sp>
        <p:nvSpPr>
          <p:cNvPr id="831" name="Google Shape;831;p10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
        <p:nvSpPr>
          <p:cNvPr id="832" name="Google Shape;832;p106"/>
          <p:cNvSpPr txBox="1"/>
          <p:nvPr/>
        </p:nvSpPr>
        <p:spPr>
          <a:xfrm>
            <a:off x="1717950" y="1997075"/>
            <a:ext cx="5631900" cy="1934700"/>
          </a:xfrm>
          <a:prstGeom prst="rect">
            <a:avLst/>
          </a:prstGeom>
          <a:noFill/>
          <a:ln>
            <a:noFill/>
          </a:ln>
        </p:spPr>
        <p:txBody>
          <a:bodyPr anchorCtr="0" anchor="t" bIns="91425" lIns="91425" spcFirstLastPara="1" rIns="91425" wrap="square" tIns="91425">
            <a:spAutoFit/>
          </a:bodyPr>
          <a:lstStyle/>
          <a:p>
            <a:pPr indent="0" lvl="0" marL="12700" marR="5080" rtl="0" algn="l">
              <a:lnSpc>
                <a:spcPct val="97179"/>
              </a:lnSpc>
              <a:spcBef>
                <a:spcPts val="0"/>
              </a:spcBef>
              <a:spcAft>
                <a:spcPts val="0"/>
              </a:spcAft>
              <a:buNone/>
            </a:pPr>
            <a:r>
              <a:rPr b="1" lang="en-US" sz="3900" u="sng">
                <a:solidFill>
                  <a:schemeClr val="hlink"/>
                </a:solidFill>
                <a:latin typeface="Book Antiqua"/>
                <a:ea typeface="Book Antiqua"/>
                <a:cs typeface="Book Antiqua"/>
                <a:sym typeface="Book Antiqua"/>
                <a:hlinkClick r:id="rId3"/>
              </a:rPr>
              <a:t>Transportation Worker Identification Credential</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107"/>
          <p:cNvSpPr txBox="1"/>
          <p:nvPr>
            <p:ph idx="12" type="sldNum"/>
          </p:nvPr>
        </p:nvSpPr>
        <p:spPr>
          <a:xfrm>
            <a:off x="7924800" y="6356350"/>
            <a:ext cx="762000" cy="365100"/>
          </a:xfrm>
          <a:prstGeom prst="rect">
            <a:avLst/>
          </a:prstGeom>
        </p:spPr>
        <p:txBody>
          <a:bodyPr anchorCtr="0" anchor="b" bIns="0" lIns="0" spcFirstLastPara="1" rIns="0" wrap="square" tIns="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839" name="Google Shape;839;p107"/>
          <p:cNvSpPr txBox="1"/>
          <p:nvPr/>
        </p:nvSpPr>
        <p:spPr>
          <a:xfrm>
            <a:off x="3101050" y="2698950"/>
            <a:ext cx="6965700" cy="146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500" u="sng">
                <a:solidFill>
                  <a:schemeClr val="hlink"/>
                </a:solidFill>
                <a:latin typeface="Constantia"/>
                <a:ea typeface="Constantia"/>
                <a:cs typeface="Constantia"/>
                <a:sym typeface="Constantia"/>
                <a:hlinkClick r:id="rId3"/>
              </a:rPr>
              <a:t>Vehicle Inspections</a:t>
            </a:r>
            <a:endParaRPr sz="3500">
              <a:solidFill>
                <a:schemeClr val="dk1"/>
              </a:solidFill>
              <a:latin typeface="Constantia"/>
              <a:ea typeface="Constantia"/>
              <a:cs typeface="Constantia"/>
              <a:sym typeface="Constantia"/>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cxnSp>
        <p:nvCxnSpPr>
          <p:cNvPr id="844" name="Google Shape;844;p108"/>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845" name="Google Shape;845;p108"/>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846" name="Google Shape;846;p108"/>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847" name="Google Shape;847;p108"/>
          <p:cNvSpPr txBox="1"/>
          <p:nvPr/>
        </p:nvSpPr>
        <p:spPr>
          <a:xfrm>
            <a:off x="228600" y="1371600"/>
            <a:ext cx="8686800" cy="43053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Noto Sans Symbols"/>
              <a:buNone/>
            </a:pPr>
            <a:r>
              <a:rPr b="1" lang="en-US" sz="2400">
                <a:solidFill>
                  <a:schemeClr val="dk1"/>
                </a:solidFill>
                <a:latin typeface="Arial"/>
                <a:ea typeface="Arial"/>
                <a:cs typeface="Arial"/>
                <a:sym typeface="Arial"/>
              </a:rPr>
              <a:t>Resolution of violations (forged or tampered TWIC)…</a:t>
            </a:r>
            <a:endParaRPr/>
          </a:p>
          <a:p>
            <a:pPr indent="-342900" lvl="0" marL="342900" marR="0" rtl="0" algn="l">
              <a:spcBef>
                <a:spcPts val="144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If a TWIC is presented at a facility and is suspected to be fraudulent, security personnel should, at a minimum:</a:t>
            </a:r>
            <a:endParaRPr/>
          </a:p>
          <a:p>
            <a:pPr indent="-342900" lvl="0" marL="342900" marR="0" rtl="0" algn="l">
              <a:spcBef>
                <a:spcPts val="36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a:p>
            <a:pPr indent="-342900" lvl="0" marL="342900" marR="0" rtl="0" algn="l">
              <a:spcBef>
                <a:spcPts val="360"/>
              </a:spcBef>
              <a:spcAft>
                <a:spcPts val="0"/>
              </a:spcAft>
              <a:buClr>
                <a:schemeClr val="dk1"/>
              </a:buClr>
              <a:buSzPts val="1800"/>
              <a:buFont typeface="Noto Sans Symbols"/>
              <a:buAutoNum type="arabicPeriod"/>
            </a:pPr>
            <a:r>
              <a:rPr lang="en-US" sz="1800">
                <a:solidFill>
                  <a:schemeClr val="dk1"/>
                </a:solidFill>
                <a:latin typeface="Arial"/>
                <a:ea typeface="Arial"/>
                <a:cs typeface="Arial"/>
                <a:sym typeface="Arial"/>
              </a:rPr>
              <a:t>Deny the individual unescorted access to secure areas of the facility.</a:t>
            </a:r>
            <a:endParaRPr/>
          </a:p>
          <a:p>
            <a:pPr indent="-228600" lvl="0" marL="342900" marR="0" rtl="0" algn="l">
              <a:spcBef>
                <a:spcPts val="36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a:p>
            <a:pPr indent="-342900" lvl="0" marL="342900" marR="0" rtl="0" algn="l">
              <a:spcBef>
                <a:spcPts val="36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2. Check the person’s identity by asking for one of the alternate forms of identification described in 33 CFR 101.515</a:t>
            </a:r>
            <a:r>
              <a:rPr lang="en-US" sz="1800">
                <a:solidFill>
                  <a:srgbClr val="FF3300"/>
                </a:solidFill>
                <a:latin typeface="Arial"/>
                <a:ea typeface="Arial"/>
                <a:cs typeface="Arial"/>
                <a:sym typeface="Arial"/>
              </a:rPr>
              <a:t> </a:t>
            </a:r>
            <a:r>
              <a:rPr lang="en-US" sz="1800">
                <a:solidFill>
                  <a:schemeClr val="dk1"/>
                </a:solidFill>
                <a:latin typeface="Arial"/>
                <a:ea typeface="Arial"/>
                <a:cs typeface="Arial"/>
                <a:sym typeface="Arial"/>
              </a:rPr>
              <a:t>(e.g. state driver’s license). Carefully inspect this identification for signs of tampering and authenticity.</a:t>
            </a:r>
            <a:endParaRPr/>
          </a:p>
          <a:p>
            <a:pPr indent="-342900" lvl="0" marL="342900" marR="0" rtl="0" algn="l">
              <a:spcBef>
                <a:spcPts val="36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a:p>
            <a:pPr indent="-342900" lvl="0" marL="342900" marR="0" rtl="0" algn="l">
              <a:spcBef>
                <a:spcPts val="36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3. Request the person’s name, address and other contact information. Carefully record any information given, including the information on the TWIC. Make a photocopy of the TWIC if possible.</a:t>
            </a:r>
            <a:endParaRPr/>
          </a:p>
        </p:txBody>
      </p:sp>
      <p:sp>
        <p:nvSpPr>
          <p:cNvPr id="848" name="Google Shape;848;p10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cxnSp>
        <p:nvCxnSpPr>
          <p:cNvPr id="853" name="Google Shape;853;p109"/>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854" name="Google Shape;854;p109"/>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855" name="Google Shape;855;p109"/>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856" name="Google Shape;856;p109"/>
          <p:cNvSpPr txBox="1"/>
          <p:nvPr/>
        </p:nvSpPr>
        <p:spPr>
          <a:xfrm>
            <a:off x="228600" y="1371600"/>
            <a:ext cx="8686800" cy="3695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Noto Sans Symbols"/>
              <a:buNone/>
            </a:pPr>
            <a:r>
              <a:rPr b="1" lang="en-US" sz="2400">
                <a:solidFill>
                  <a:schemeClr val="dk1"/>
                </a:solidFill>
                <a:latin typeface="Arial"/>
                <a:ea typeface="Arial"/>
                <a:cs typeface="Arial"/>
                <a:sym typeface="Arial"/>
              </a:rPr>
              <a:t>Resolution of violations (forged or tampered TWIC)…</a:t>
            </a:r>
            <a:endParaRPr/>
          </a:p>
          <a:p>
            <a:pPr indent="0" lvl="0" marL="0" marR="0" rtl="0" algn="l">
              <a:spcBef>
                <a:spcPts val="144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4. The COTP should be called and the duty officer informed that a TWIC suspected to be fraudulent has been presented. Provide all requested information and follow any instructions that the duty officer provides.</a:t>
            </a:r>
            <a:endParaRPr/>
          </a:p>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5. If directed by the Coast Guard, ask the individual to remain at the access control point until the Coast Guard or other law enforcement agency arrives. Do not make any attempt to restrain the individual or inform him/her that they may not leave.</a:t>
            </a:r>
            <a:endParaRPr/>
          </a:p>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6. Follow any additional notifications as required by your FSP</a:t>
            </a:r>
            <a:endParaRPr/>
          </a:p>
          <a:p>
            <a:pPr indent="0" lvl="0" marL="0" marR="0" rtl="0" algn="l">
              <a:spcBef>
                <a:spcPts val="1200"/>
              </a:spcBef>
              <a:spcAft>
                <a:spcPts val="0"/>
              </a:spcAft>
              <a:buClr>
                <a:schemeClr val="dk1"/>
              </a:buClr>
              <a:buSzPts val="2400"/>
              <a:buFont typeface="Noto Sans Symbols"/>
              <a:buNone/>
            </a:pPr>
            <a:r>
              <a:t/>
            </a:r>
            <a:endParaRPr b="1" sz="2400">
              <a:solidFill>
                <a:schemeClr val="dk1"/>
              </a:solidFill>
              <a:latin typeface="Arial"/>
              <a:ea typeface="Arial"/>
              <a:cs typeface="Arial"/>
              <a:sym typeface="Arial"/>
            </a:endParaRPr>
          </a:p>
        </p:txBody>
      </p:sp>
      <p:sp>
        <p:nvSpPr>
          <p:cNvPr id="857" name="Google Shape;857;p10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cxnSp>
        <p:nvCxnSpPr>
          <p:cNvPr id="862" name="Google Shape;862;p110"/>
          <p:cNvCxnSpPr/>
          <p:nvPr/>
        </p:nvCxnSpPr>
        <p:spPr>
          <a:xfrm>
            <a:off x="228600" y="1219200"/>
            <a:ext cx="8610600" cy="0"/>
          </a:xfrm>
          <a:prstGeom prst="straightConnector1">
            <a:avLst/>
          </a:prstGeom>
          <a:noFill/>
          <a:ln cap="flat" cmpd="sng" w="28575">
            <a:solidFill>
              <a:schemeClr val="dk1"/>
            </a:solidFill>
            <a:prstDash val="solid"/>
            <a:round/>
            <a:headEnd len="med" w="med" type="triangle"/>
            <a:tailEnd len="med" w="med" type="triangle"/>
          </a:ln>
        </p:spPr>
      </p:cxnSp>
      <p:sp>
        <p:nvSpPr>
          <p:cNvPr id="863" name="Google Shape;863;p110"/>
          <p:cNvSpPr txBox="1"/>
          <p:nvPr/>
        </p:nvSpPr>
        <p:spPr>
          <a:xfrm>
            <a:off x="3048000" y="381000"/>
            <a:ext cx="5791200"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Noto Sans Symbols"/>
              <a:buNone/>
            </a:pPr>
            <a:r>
              <a:rPr b="1" lang="en-US" sz="2000">
                <a:solidFill>
                  <a:schemeClr val="dk1"/>
                </a:solidFill>
                <a:latin typeface="Arial"/>
                <a:ea typeface="Arial"/>
                <a:cs typeface="Arial"/>
                <a:sym typeface="Arial"/>
              </a:rPr>
              <a:t>Transportation Worker Identification Credential (TWIC)</a:t>
            </a:r>
            <a:endParaRPr/>
          </a:p>
        </p:txBody>
      </p:sp>
      <p:sp>
        <p:nvSpPr>
          <p:cNvPr id="864" name="Google Shape;864;p110"/>
          <p:cNvSpPr txBox="1"/>
          <p:nvPr/>
        </p:nvSpPr>
        <p:spPr>
          <a:xfrm>
            <a:off x="228600" y="1524000"/>
            <a:ext cx="86868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p:txBody>
      </p:sp>
      <p:sp>
        <p:nvSpPr>
          <p:cNvPr id="865" name="Google Shape;865;p110"/>
          <p:cNvSpPr txBox="1"/>
          <p:nvPr/>
        </p:nvSpPr>
        <p:spPr>
          <a:xfrm>
            <a:off x="228600" y="1371600"/>
            <a:ext cx="8686800" cy="34210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Noto Sans Symbols"/>
              <a:buNone/>
            </a:pPr>
            <a:r>
              <a:rPr b="1" lang="en-US" sz="2400">
                <a:solidFill>
                  <a:schemeClr val="dk1"/>
                </a:solidFill>
                <a:latin typeface="Arial"/>
                <a:ea typeface="Arial"/>
                <a:cs typeface="Arial"/>
                <a:sym typeface="Arial"/>
              </a:rPr>
              <a:t>Escorting in enclosed vehicles…</a:t>
            </a:r>
            <a:endParaRPr/>
          </a:p>
          <a:p>
            <a:pPr indent="0" lvl="0" marL="0" marR="0" rtl="0" algn="l">
              <a:spcBef>
                <a:spcPts val="144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Escorting ratios do not apply when non-TWIC holders are transported in an</a:t>
            </a:r>
            <a:endParaRPr/>
          </a:p>
          <a:p>
            <a:pPr indent="0" lvl="0" marL="0" marR="0" rtl="0" algn="l">
              <a:spcBef>
                <a:spcPts val="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enclosed vehicle. In this case, one TWIC holder who is driving or riding in the</a:t>
            </a:r>
            <a:endParaRPr/>
          </a:p>
          <a:p>
            <a:pPr indent="0" lvl="0" marL="0" marR="0" rtl="0" algn="l">
              <a:spcBef>
                <a:spcPts val="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vehicle can escort any number of passengers as long as they are only allowed to</a:t>
            </a:r>
            <a:endParaRPr/>
          </a:p>
          <a:p>
            <a:pPr indent="0" lvl="0" marL="0" marR="0" rtl="0" algn="l">
              <a:spcBef>
                <a:spcPts val="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depart the vehicle in a location where other TWIC holders will be able to escort</a:t>
            </a:r>
            <a:endParaRPr/>
          </a:p>
          <a:p>
            <a:pPr indent="0" lvl="0" marL="0" marR="0" rtl="0" algn="l">
              <a:spcBef>
                <a:spcPts val="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them or where they will not need to be escorted (e.g. a public access area or</a:t>
            </a:r>
            <a:endParaRPr/>
          </a:p>
          <a:p>
            <a:pPr indent="0" lvl="0" marL="0" marR="0" rtl="0" algn="l">
              <a:spcBef>
                <a:spcPts val="0"/>
              </a:spcBef>
              <a:spcAft>
                <a:spcPts val="0"/>
              </a:spcAft>
              <a:buClr>
                <a:schemeClr val="dk1"/>
              </a:buClr>
              <a:buSzPts val="1800"/>
              <a:buFont typeface="Noto Sans Symbols"/>
              <a:buNone/>
            </a:pPr>
            <a:r>
              <a:rPr lang="en-US" sz="1800">
                <a:solidFill>
                  <a:schemeClr val="dk1"/>
                </a:solidFill>
                <a:latin typeface="Arial"/>
                <a:ea typeface="Arial"/>
                <a:cs typeface="Arial"/>
                <a:sym typeface="Arial"/>
              </a:rPr>
              <a:t>outside the facility). This applies in both secure areas and secure/restricted areas. Escorting requirements must be met once the non-TWIC holders depart the vehicle--NVIC 03-07 Enclosure 3.3c(4)</a:t>
            </a:r>
            <a:endParaRPr/>
          </a:p>
          <a:p>
            <a:pPr indent="0" lvl="0" marL="0" marR="0" rtl="0" algn="l">
              <a:spcBef>
                <a:spcPts val="1200"/>
              </a:spcBef>
              <a:spcAft>
                <a:spcPts val="0"/>
              </a:spcAft>
              <a:buClr>
                <a:schemeClr val="dk1"/>
              </a:buClr>
              <a:buSzPts val="2400"/>
              <a:buFont typeface="Noto Sans Symbols"/>
              <a:buNone/>
            </a:pPr>
            <a:r>
              <a:t/>
            </a:r>
            <a:endParaRPr b="1" sz="2400">
              <a:solidFill>
                <a:schemeClr val="dk1"/>
              </a:solidFill>
              <a:latin typeface="Arial"/>
              <a:ea typeface="Arial"/>
              <a:cs typeface="Arial"/>
              <a:sym typeface="Arial"/>
            </a:endParaRPr>
          </a:p>
        </p:txBody>
      </p:sp>
      <p:sp>
        <p:nvSpPr>
          <p:cNvPr id="866" name="Google Shape;866;p11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11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4400"/>
              <a:buFont typeface="Calibri"/>
              <a:buNone/>
            </a:pPr>
            <a:r>
              <a:rPr lang="en-US" sz="4400"/>
              <a:t>Sensitive Security Information (SSI)</a:t>
            </a:r>
            <a:endParaRPr sz="4400"/>
          </a:p>
        </p:txBody>
      </p:sp>
      <p:sp>
        <p:nvSpPr>
          <p:cNvPr id="872" name="Google Shape;872;p111"/>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Guidelines for handling of sensitive security information.</a:t>
            </a:r>
            <a:endParaRPr/>
          </a:p>
        </p:txBody>
      </p:sp>
      <p:sp>
        <p:nvSpPr>
          <p:cNvPr id="873" name="Google Shape;873;p111"/>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49 CFR 1520 governs SSI</a:t>
            </a:r>
            <a:endParaRPr/>
          </a:p>
          <a:p>
            <a:pPr indent="-274320" lvl="0" marL="274320" rtl="0" algn="l">
              <a:spcBef>
                <a:spcPts val="520"/>
              </a:spcBef>
              <a:spcAft>
                <a:spcPts val="0"/>
              </a:spcAft>
              <a:buSzPts val="2470"/>
              <a:buChar char="⚫"/>
            </a:pPr>
            <a:r>
              <a:rPr lang="en-US"/>
              <a:t>Navigation and Vessel Inspection Circular (NVIC), explains how the law will be interpreted and enforced.</a:t>
            </a:r>
            <a:endParaRPr/>
          </a:p>
          <a:p>
            <a:pPr indent="-117475" lvl="0" marL="274320" rtl="0" algn="l">
              <a:spcBef>
                <a:spcPts val="520"/>
              </a:spcBef>
              <a:spcAft>
                <a:spcPts val="0"/>
              </a:spcAft>
              <a:buSzPts val="2470"/>
              <a:buNone/>
            </a:pPr>
            <a:r>
              <a:t/>
            </a:r>
            <a:endParaRPr/>
          </a:p>
        </p:txBody>
      </p:sp>
      <p:sp>
        <p:nvSpPr>
          <p:cNvPr id="874" name="Google Shape;874;p11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11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SSI</a:t>
            </a:r>
            <a:endParaRPr/>
          </a:p>
        </p:txBody>
      </p:sp>
      <p:sp>
        <p:nvSpPr>
          <p:cNvPr id="880" name="Google Shape;880;p112"/>
          <p:cNvSpPr txBox="1"/>
          <p:nvPr>
            <p:ph idx="1" type="body"/>
          </p:nvPr>
        </p:nvSpPr>
        <p:spPr>
          <a:xfrm>
            <a:off x="685800" y="2240280"/>
            <a:ext cx="7696200" cy="3877056"/>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95000"/>
              <a:buChar char="⚫"/>
            </a:pPr>
            <a:r>
              <a:rPr lang="en-US"/>
              <a:t>Sensitive Security Information (SSI) is a category of sensitive but unclassified information under the United States government’s information sharing and control rules.</a:t>
            </a:r>
            <a:endParaRPr/>
          </a:p>
          <a:p>
            <a:pPr indent="-274320" lvl="0" marL="274320" rtl="0" algn="l">
              <a:spcBef>
                <a:spcPts val="364"/>
              </a:spcBef>
              <a:spcAft>
                <a:spcPts val="0"/>
              </a:spcAft>
              <a:buSzPct val="95000"/>
              <a:buChar char="⚫"/>
            </a:pPr>
            <a:r>
              <a:rPr lang="en-US"/>
              <a:t>SSI is information obtained in the conduct of security activities whose public disclosure would, in the judgment of specified government agencies, harm transportation security, be an unwarranted invasion of privacy, or reveal trade secrets or privileged or confidential information.</a:t>
            </a:r>
            <a:endParaRPr/>
          </a:p>
          <a:p>
            <a:pPr indent="-274320" lvl="0" marL="274320" rtl="0" algn="l">
              <a:spcBef>
                <a:spcPts val="364"/>
              </a:spcBef>
              <a:spcAft>
                <a:spcPts val="0"/>
              </a:spcAft>
              <a:buSzPct val="95000"/>
              <a:buChar char="⚫"/>
            </a:pPr>
            <a:r>
              <a:rPr lang="en-US"/>
              <a:t>SSI should be marked with the appropriate marking and distribution limitation statement as described below.</a:t>
            </a:r>
            <a:endParaRPr/>
          </a:p>
          <a:p>
            <a:pPr indent="-274320" lvl="0" marL="274320" rtl="0" algn="l">
              <a:spcBef>
                <a:spcPts val="364"/>
              </a:spcBef>
              <a:spcAft>
                <a:spcPts val="0"/>
              </a:spcAft>
              <a:buSzPct val="95000"/>
              <a:buChar char="⚫"/>
            </a:pPr>
            <a:r>
              <a:rPr lang="en-US"/>
              <a:t>The cover page or first page of the document shall prominently display the SSI marking and the distribution limitation statement. Each subsequent page of the document that contains SSI should also display the SSI marking and distribution limitation statement. The SSI marking should be conspicuously placed on the top of the page and the distribution limitation statement on the bottom.</a:t>
            </a:r>
            <a:endParaRPr/>
          </a:p>
        </p:txBody>
      </p:sp>
      <p:sp>
        <p:nvSpPr>
          <p:cNvPr id="881" name="Google Shape;881;p11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11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US"/>
              <a:t>SSI marking and Distribution Statement.</a:t>
            </a:r>
            <a:endParaRPr/>
          </a:p>
        </p:txBody>
      </p:sp>
      <p:sp>
        <p:nvSpPr>
          <p:cNvPr id="887" name="Google Shape;887;p113"/>
          <p:cNvSpPr txBox="1"/>
          <p:nvPr>
            <p:ph idx="1" type="body"/>
          </p:nvPr>
        </p:nvSpPr>
        <p:spPr>
          <a:xfrm>
            <a:off x="685800" y="2240280"/>
            <a:ext cx="7772400" cy="3877056"/>
          </a:xfrm>
          <a:prstGeom prst="rect">
            <a:avLst/>
          </a:prstGeom>
          <a:noFill/>
          <a:ln>
            <a:noFill/>
          </a:ln>
        </p:spPr>
        <p:txBody>
          <a:bodyPr anchorCtr="0" anchor="t" bIns="45700" lIns="91425" spcFirstLastPara="1" rIns="91425" wrap="square" tIns="45700">
            <a:normAutofit fontScale="55000" lnSpcReduction="20000"/>
          </a:bodyPr>
          <a:lstStyle/>
          <a:p>
            <a:pPr indent="0" lvl="0" marL="0" rtl="0" algn="ctr">
              <a:spcBef>
                <a:spcPts val="0"/>
              </a:spcBef>
              <a:spcAft>
                <a:spcPts val="0"/>
              </a:spcAft>
              <a:buSzPct val="95000"/>
              <a:buNone/>
            </a:pPr>
            <a:r>
              <a:rPr lang="en-US">
                <a:solidFill>
                  <a:srgbClr val="FF0000"/>
                </a:solidFill>
              </a:rPr>
              <a:t>SENSITIVE SECURITY INFORMATION</a:t>
            </a:r>
            <a:endParaRPr/>
          </a:p>
          <a:p>
            <a:pPr indent="0" lvl="0" marL="0" rtl="0" algn="ctr">
              <a:spcBef>
                <a:spcPts val="286"/>
              </a:spcBef>
              <a:spcAft>
                <a:spcPts val="0"/>
              </a:spcAft>
              <a:buSzPct val="95000"/>
              <a:buNone/>
            </a:pPr>
            <a:r>
              <a:t/>
            </a:r>
            <a:endParaRPr>
              <a:solidFill>
                <a:srgbClr val="FF0000"/>
              </a:solidFill>
            </a:endParaRPr>
          </a:p>
          <a:p>
            <a:pPr indent="0" lvl="0" marL="0" rtl="0" algn="ctr">
              <a:spcBef>
                <a:spcPts val="286"/>
              </a:spcBef>
              <a:spcAft>
                <a:spcPts val="0"/>
              </a:spcAft>
              <a:buSzPct val="95000"/>
              <a:buNone/>
            </a:pPr>
            <a:r>
              <a:t/>
            </a:r>
            <a:endParaRPr>
              <a:solidFill>
                <a:srgbClr val="FF0000"/>
              </a:solidFill>
            </a:endParaRPr>
          </a:p>
          <a:p>
            <a:pPr indent="0" lvl="0" marL="0" rtl="0" algn="ctr">
              <a:spcBef>
                <a:spcPts val="286"/>
              </a:spcBef>
              <a:spcAft>
                <a:spcPts val="0"/>
              </a:spcAft>
              <a:buSzPct val="95000"/>
              <a:buNone/>
            </a:pPr>
            <a:r>
              <a:t/>
            </a:r>
            <a:endParaRPr>
              <a:solidFill>
                <a:srgbClr val="FF0000"/>
              </a:solidFill>
            </a:endParaRPr>
          </a:p>
          <a:p>
            <a:pPr indent="0" lvl="0" marL="0" rtl="0" algn="ctr">
              <a:spcBef>
                <a:spcPts val="286"/>
              </a:spcBef>
              <a:spcAft>
                <a:spcPts val="0"/>
              </a:spcAft>
              <a:buSzPct val="95000"/>
              <a:buNone/>
            </a:pPr>
            <a:r>
              <a:t/>
            </a:r>
            <a:endParaRPr>
              <a:solidFill>
                <a:srgbClr val="FF0000"/>
              </a:solidFill>
            </a:endParaRPr>
          </a:p>
          <a:p>
            <a:pPr indent="0" lvl="0" marL="0" rtl="0" algn="l">
              <a:spcBef>
                <a:spcPts val="286"/>
              </a:spcBef>
              <a:spcAft>
                <a:spcPts val="0"/>
              </a:spcAft>
              <a:buSzPct val="95000"/>
              <a:buNone/>
            </a:pPr>
            <a:r>
              <a:t/>
            </a:r>
            <a:endParaRPr>
              <a:solidFill>
                <a:srgbClr val="FF0000"/>
              </a:solidFill>
            </a:endParaRPr>
          </a:p>
          <a:p>
            <a:pPr indent="0" lvl="0" marL="0" rtl="0" algn="l">
              <a:spcBef>
                <a:spcPts val="286"/>
              </a:spcBef>
              <a:spcAft>
                <a:spcPts val="0"/>
              </a:spcAft>
              <a:buSzPct val="95000"/>
              <a:buNone/>
            </a:pPr>
            <a:r>
              <a:t/>
            </a:r>
            <a:endParaRPr>
              <a:solidFill>
                <a:srgbClr val="FF0000"/>
              </a:solidFill>
            </a:endParaRPr>
          </a:p>
          <a:p>
            <a:pPr indent="0" lvl="0" marL="0" rtl="0" algn="l">
              <a:spcBef>
                <a:spcPts val="286"/>
              </a:spcBef>
              <a:spcAft>
                <a:spcPts val="0"/>
              </a:spcAft>
              <a:buSzPct val="95000"/>
              <a:buNone/>
            </a:pPr>
            <a:r>
              <a:t/>
            </a:r>
            <a:endParaRPr>
              <a:solidFill>
                <a:srgbClr val="FF0000"/>
              </a:solidFill>
            </a:endParaRPr>
          </a:p>
          <a:p>
            <a:pPr indent="0" lvl="0" marL="0" rtl="0" algn="l">
              <a:spcBef>
                <a:spcPts val="286"/>
              </a:spcBef>
              <a:spcAft>
                <a:spcPts val="0"/>
              </a:spcAft>
              <a:buSzPct val="95000"/>
              <a:buNone/>
            </a:pPr>
            <a:r>
              <a:t/>
            </a:r>
            <a:endParaRPr>
              <a:solidFill>
                <a:srgbClr val="FF0000"/>
              </a:solidFill>
            </a:endParaRPr>
          </a:p>
          <a:p>
            <a:pPr indent="0" lvl="0" marL="0" rtl="0" algn="l">
              <a:spcBef>
                <a:spcPts val="286"/>
              </a:spcBef>
              <a:spcAft>
                <a:spcPts val="0"/>
              </a:spcAft>
              <a:buSzPct val="95000"/>
              <a:buNone/>
            </a:pPr>
            <a:r>
              <a:t/>
            </a:r>
            <a:endParaRPr>
              <a:solidFill>
                <a:srgbClr val="FF0000"/>
              </a:solidFill>
            </a:endParaRPr>
          </a:p>
          <a:p>
            <a:pPr indent="0" lvl="0" marL="0" rtl="0" algn="l">
              <a:spcBef>
                <a:spcPts val="286"/>
              </a:spcBef>
              <a:spcAft>
                <a:spcPts val="0"/>
              </a:spcAft>
              <a:buSzPct val="95000"/>
              <a:buNone/>
            </a:pPr>
            <a:r>
              <a:rPr lang="en-US">
                <a:solidFill>
                  <a:srgbClr val="FF0000"/>
                </a:solidFill>
              </a:rPr>
              <a:t>“WARNING” THIS RECORD CONTAINS SENSITIVE SECURITY INFORMATION THAT IS CONTROLLED UNDER THE PROVISIONS OF 49 CFR 1520. NO PART OF THIS RECORD MAY BE DISCLOSED TO PERSONS WITHOUT A “NEED TO KNOW” AS DEFINED IN 49 CFR 1520, EXCEPT WITH THE WRITTEN PERMISSION OF THE ADMINISTRATOR OF THE TRANSPORTATION SECURITY ADMINISTRATION. UNAUTHORIZED RELEASE MAY RESULT IN CIVIL PENALTY OR OTHER ACTION. FOR U.S. GOVERNMENT AGENCIES, PUBLIC DISCLOSURE IS GOVERNED BY 5 U.S.C. 552 AND 49 CFR PART 1520</a:t>
            </a:r>
            <a:endParaRPr>
              <a:solidFill>
                <a:srgbClr val="FF0000"/>
              </a:solidFill>
            </a:endParaRPr>
          </a:p>
        </p:txBody>
      </p:sp>
      <p:sp>
        <p:nvSpPr>
          <p:cNvPr id="888" name="Google Shape;888;p11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11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4800"/>
              <a:buFont typeface="Calibri"/>
              <a:buNone/>
            </a:pPr>
            <a:r>
              <a:rPr lang="en-US" sz="4800"/>
              <a:t>What would be considered SSI?</a:t>
            </a:r>
            <a:endParaRPr sz="4800"/>
          </a:p>
        </p:txBody>
      </p:sp>
      <p:sp>
        <p:nvSpPr>
          <p:cNvPr id="894" name="Google Shape;894;p114"/>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Char char="⚫"/>
            </a:pPr>
            <a:r>
              <a:rPr lang="en-US"/>
              <a:t>There are several things that can be considered SSI and the following are listed in 10-4 of the Navigation and Vessel Inspection Circular.</a:t>
            </a:r>
            <a:endParaRPr/>
          </a:p>
        </p:txBody>
      </p:sp>
      <p:sp>
        <p:nvSpPr>
          <p:cNvPr id="895" name="Google Shape;895;p114"/>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fontScale="55000" lnSpcReduction="20000"/>
          </a:bodyPr>
          <a:lstStyle/>
          <a:p>
            <a:pPr indent="-274320" lvl="0" marL="274320" rtl="0" algn="l">
              <a:spcBef>
                <a:spcPts val="0"/>
              </a:spcBef>
              <a:spcAft>
                <a:spcPts val="0"/>
              </a:spcAft>
              <a:buSzPct val="95000"/>
              <a:buChar char="⚫"/>
            </a:pPr>
            <a:r>
              <a:rPr lang="en-US"/>
              <a:t>Security Programs and Contingency Plans.</a:t>
            </a:r>
            <a:endParaRPr/>
          </a:p>
          <a:p>
            <a:pPr indent="-274320" lvl="0" marL="274320" rtl="0" algn="l">
              <a:spcBef>
                <a:spcPts val="286"/>
              </a:spcBef>
              <a:spcAft>
                <a:spcPts val="0"/>
              </a:spcAft>
              <a:buSzPct val="95000"/>
              <a:buChar char="⚫"/>
            </a:pPr>
            <a:r>
              <a:rPr lang="en-US"/>
              <a:t>Security Directives</a:t>
            </a:r>
            <a:endParaRPr/>
          </a:p>
          <a:p>
            <a:pPr indent="-274320" lvl="0" marL="274320" rtl="0" algn="l">
              <a:spcBef>
                <a:spcPts val="286"/>
              </a:spcBef>
              <a:spcAft>
                <a:spcPts val="0"/>
              </a:spcAft>
              <a:buSzPct val="95000"/>
              <a:buChar char="⚫"/>
            </a:pPr>
            <a:r>
              <a:rPr lang="en-US"/>
              <a:t>Information Circulars</a:t>
            </a:r>
            <a:endParaRPr/>
          </a:p>
          <a:p>
            <a:pPr indent="-274320" lvl="0" marL="274320" rtl="0" algn="l">
              <a:spcBef>
                <a:spcPts val="286"/>
              </a:spcBef>
              <a:spcAft>
                <a:spcPts val="0"/>
              </a:spcAft>
              <a:buSzPct val="95000"/>
              <a:buChar char="⚫"/>
            </a:pPr>
            <a:r>
              <a:rPr lang="en-US"/>
              <a:t>Performance Specifications</a:t>
            </a:r>
            <a:endParaRPr/>
          </a:p>
          <a:p>
            <a:pPr indent="-274320" lvl="0" marL="274320" rtl="0" algn="l">
              <a:spcBef>
                <a:spcPts val="286"/>
              </a:spcBef>
              <a:spcAft>
                <a:spcPts val="0"/>
              </a:spcAft>
              <a:buSzPct val="95000"/>
              <a:buChar char="⚫"/>
            </a:pPr>
            <a:r>
              <a:rPr lang="en-US"/>
              <a:t>Vulnerability Assessments</a:t>
            </a:r>
            <a:endParaRPr/>
          </a:p>
          <a:p>
            <a:pPr indent="-274320" lvl="0" marL="274320" rtl="0" algn="l">
              <a:spcBef>
                <a:spcPts val="286"/>
              </a:spcBef>
              <a:spcAft>
                <a:spcPts val="0"/>
              </a:spcAft>
              <a:buSzPct val="95000"/>
              <a:buChar char="⚫"/>
            </a:pPr>
            <a:r>
              <a:rPr lang="en-US"/>
              <a:t>Security Inspection or Investigative Information.</a:t>
            </a:r>
            <a:endParaRPr/>
          </a:p>
          <a:p>
            <a:pPr indent="-274320" lvl="0" marL="274320" rtl="0" algn="l">
              <a:spcBef>
                <a:spcPts val="286"/>
              </a:spcBef>
              <a:spcAft>
                <a:spcPts val="0"/>
              </a:spcAft>
              <a:buSzPct val="95000"/>
              <a:buChar char="⚫"/>
            </a:pPr>
            <a:r>
              <a:rPr lang="en-US"/>
              <a:t>Threat Information</a:t>
            </a:r>
            <a:endParaRPr/>
          </a:p>
          <a:p>
            <a:pPr indent="-274320" lvl="0" marL="274320" rtl="0" algn="l">
              <a:spcBef>
                <a:spcPts val="286"/>
              </a:spcBef>
              <a:spcAft>
                <a:spcPts val="0"/>
              </a:spcAft>
              <a:buSzPct val="95000"/>
              <a:buChar char="⚫"/>
            </a:pPr>
            <a:r>
              <a:rPr lang="en-US"/>
              <a:t>Security Measures.</a:t>
            </a:r>
            <a:endParaRPr/>
          </a:p>
          <a:p>
            <a:pPr indent="-274320" lvl="0" marL="274320" rtl="0" algn="l">
              <a:spcBef>
                <a:spcPts val="286"/>
              </a:spcBef>
              <a:spcAft>
                <a:spcPts val="0"/>
              </a:spcAft>
              <a:buSzPct val="95000"/>
              <a:buChar char="⚫"/>
            </a:pPr>
            <a:r>
              <a:rPr lang="en-US"/>
              <a:t>Security Screening Information.</a:t>
            </a:r>
            <a:endParaRPr/>
          </a:p>
          <a:p>
            <a:pPr indent="-274320" lvl="0" marL="274320" rtl="0" algn="l">
              <a:spcBef>
                <a:spcPts val="286"/>
              </a:spcBef>
              <a:spcAft>
                <a:spcPts val="0"/>
              </a:spcAft>
              <a:buSzPct val="95000"/>
              <a:buChar char="⚫"/>
            </a:pPr>
            <a:r>
              <a:rPr lang="en-US"/>
              <a:t>Security Training Materials.</a:t>
            </a:r>
            <a:endParaRPr/>
          </a:p>
          <a:p>
            <a:pPr indent="-274320" lvl="0" marL="274320" rtl="0" algn="l">
              <a:spcBef>
                <a:spcPts val="286"/>
              </a:spcBef>
              <a:spcAft>
                <a:spcPts val="0"/>
              </a:spcAft>
              <a:buSzPct val="95000"/>
              <a:buChar char="⚫"/>
            </a:pPr>
            <a:r>
              <a:rPr lang="en-US"/>
              <a:t>Identifying Information of Certain Transportation Security Personnel.</a:t>
            </a:r>
            <a:endParaRPr/>
          </a:p>
          <a:p>
            <a:pPr indent="-274320" lvl="0" marL="274320" rtl="0" algn="l">
              <a:spcBef>
                <a:spcPts val="286"/>
              </a:spcBef>
              <a:spcAft>
                <a:spcPts val="0"/>
              </a:spcAft>
              <a:buSzPct val="95000"/>
              <a:buChar char="⚫"/>
            </a:pPr>
            <a:r>
              <a:rPr lang="en-US"/>
              <a:t>Critical Maritime Infrastructure asset Information.</a:t>
            </a:r>
            <a:endParaRPr/>
          </a:p>
          <a:p>
            <a:pPr indent="-274320" lvl="0" marL="274320" rtl="0" algn="l">
              <a:spcBef>
                <a:spcPts val="286"/>
              </a:spcBef>
              <a:spcAft>
                <a:spcPts val="0"/>
              </a:spcAft>
              <a:buSzPct val="95000"/>
              <a:buChar char="⚫"/>
            </a:pPr>
            <a:r>
              <a:rPr lang="en-US"/>
              <a:t>System Security Information</a:t>
            </a:r>
            <a:endParaRPr/>
          </a:p>
          <a:p>
            <a:pPr indent="-274320" lvl="0" marL="274320" rtl="0" algn="l">
              <a:spcBef>
                <a:spcPts val="286"/>
              </a:spcBef>
              <a:spcAft>
                <a:spcPts val="0"/>
              </a:spcAft>
              <a:buSzPct val="95000"/>
              <a:buChar char="⚫"/>
            </a:pPr>
            <a:r>
              <a:rPr lang="en-US"/>
              <a:t>Confidential Business Information.</a:t>
            </a:r>
            <a:endParaRPr/>
          </a:p>
          <a:p>
            <a:pPr indent="-274320" lvl="0" marL="274320" rtl="0" algn="l">
              <a:spcBef>
                <a:spcPts val="286"/>
              </a:spcBef>
              <a:spcAft>
                <a:spcPts val="0"/>
              </a:spcAft>
              <a:buSzPct val="95000"/>
              <a:buChar char="⚫"/>
            </a:pPr>
            <a:r>
              <a:rPr lang="en-US"/>
              <a:t>Research and Development Information.</a:t>
            </a:r>
            <a:endParaRPr/>
          </a:p>
          <a:p>
            <a:pPr indent="-274320" lvl="0" marL="274320" rtl="0" algn="l">
              <a:spcBef>
                <a:spcPts val="286"/>
              </a:spcBef>
              <a:spcAft>
                <a:spcPts val="0"/>
              </a:spcAft>
              <a:buSzPct val="95000"/>
              <a:buChar char="⚫"/>
            </a:pPr>
            <a:r>
              <a:rPr lang="en-US"/>
              <a:t>Other Information.</a:t>
            </a:r>
            <a:endParaRPr/>
          </a:p>
        </p:txBody>
      </p:sp>
      <p:sp>
        <p:nvSpPr>
          <p:cNvPr id="896" name="Google Shape;896;p11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115"/>
          <p:cNvSpPr txBox="1"/>
          <p:nvPr>
            <p:ph type="title"/>
          </p:nvPr>
        </p:nvSpPr>
        <p:spPr>
          <a:xfrm>
            <a:off x="381000" y="914400"/>
            <a:ext cx="8229600" cy="1143000"/>
          </a:xfrm>
          <a:prstGeom prst="rect">
            <a:avLst/>
          </a:prstGeom>
          <a:noFill/>
          <a:ln>
            <a:noFill/>
          </a:ln>
        </p:spPr>
        <p:txBody>
          <a:bodyPr anchorCtr="0" anchor="b" bIns="0" lIns="0" spcFirstLastPara="1" rIns="0" wrap="square" tIns="45700">
            <a:normAutofit/>
          </a:bodyPr>
          <a:lstStyle/>
          <a:p>
            <a:pPr indent="0" lvl="0" marL="0" rtl="0" algn="ctr">
              <a:spcBef>
                <a:spcPts val="0"/>
              </a:spcBef>
              <a:spcAft>
                <a:spcPts val="0"/>
              </a:spcAft>
              <a:buClr>
                <a:schemeClr val="dk2"/>
              </a:buClr>
              <a:buSzPts val="5000"/>
              <a:buFont typeface="Calibri"/>
              <a:buNone/>
            </a:pPr>
            <a:r>
              <a:rPr lang="en-US"/>
              <a:t>QUESTIONS?</a:t>
            </a:r>
            <a:endParaRPr/>
          </a:p>
        </p:txBody>
      </p:sp>
      <p:sp>
        <p:nvSpPr>
          <p:cNvPr id="902" name="Google Shape;902;p11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116"/>
          <p:cNvSpPr txBox="1"/>
          <p:nvPr>
            <p:ph type="title"/>
          </p:nvPr>
        </p:nvSpPr>
        <p:spPr>
          <a:xfrm>
            <a:off x="533400" y="2438400"/>
            <a:ext cx="8229600" cy="1143000"/>
          </a:xfrm>
          <a:prstGeom prst="rect">
            <a:avLst/>
          </a:prstGeom>
          <a:noFill/>
          <a:ln>
            <a:noFill/>
          </a:ln>
        </p:spPr>
        <p:txBody>
          <a:bodyPr anchorCtr="0" anchor="b" bIns="0" lIns="0" spcFirstLastPara="1" rIns="0" wrap="square" tIns="45700">
            <a:normAutofit/>
          </a:bodyPr>
          <a:lstStyle/>
          <a:p>
            <a:pPr indent="0" lvl="0" marL="0" rtl="0" algn="ctr">
              <a:spcBef>
                <a:spcPts val="0"/>
              </a:spcBef>
              <a:spcAft>
                <a:spcPts val="0"/>
              </a:spcAft>
              <a:buClr>
                <a:schemeClr val="dk2"/>
              </a:buClr>
              <a:buSzPts val="4800"/>
              <a:buFont typeface="Calibri"/>
              <a:buNone/>
            </a:pPr>
            <a:r>
              <a:rPr lang="en-US" sz="4800"/>
              <a:t>FSP</a:t>
            </a:r>
            <a:r>
              <a:rPr lang="en-US" sz="4800"/>
              <a:t> Definitions</a:t>
            </a:r>
            <a:endParaRPr sz="4800"/>
          </a:p>
        </p:txBody>
      </p:sp>
      <p:sp>
        <p:nvSpPr>
          <p:cNvPr id="908" name="Google Shape;908;p11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11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14" name="Google Shape;914;p11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Font typeface="Noto Sans Symbols"/>
              <a:buChar char="❖"/>
            </a:pPr>
            <a:r>
              <a:rPr i="1" lang="en-US" u="sng"/>
              <a:t>Alternate Security Program </a:t>
            </a:r>
            <a:r>
              <a:rPr lang="en-US"/>
              <a:t>– Third party of industry organization developed standard that the Commandant has determined provides an equivalent level of security to that established by 33CFR, Subchapter H – Maritime Security.</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Font typeface="Noto Sans Symbols"/>
              <a:buChar char="❖"/>
            </a:pPr>
            <a:r>
              <a:rPr i="1" lang="en-US" u="sng"/>
              <a:t>Area Commander </a:t>
            </a:r>
            <a:r>
              <a:rPr lang="en-US"/>
              <a:t>– The United States Coast Guard Officer designated by the Commandant to command a Coast Guard Area as described in 33 CFR Part 3.</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p:txBody>
      </p:sp>
      <p:sp>
        <p:nvSpPr>
          <p:cNvPr id="915" name="Google Shape;915;p11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11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21" name="Google Shape;921;p11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None/>
            </a:pPr>
            <a:r>
              <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Font typeface="Noto Sans Symbols"/>
              <a:buChar char="❖"/>
            </a:pPr>
            <a:r>
              <a:rPr i="1" lang="en-US" u="sng"/>
              <a:t>Audit </a:t>
            </a:r>
            <a:r>
              <a:rPr lang="en-US"/>
              <a:t>– An evaluation of a security assessment or security plan performed by an owner or operator, the owner or operator’s designee, or an approved third party, intended to indentify deficiencies, non-conformities and or inadequacies that would render the assessment or plan insufficient.</a:t>
            </a:r>
            <a:endParaRPr/>
          </a:p>
          <a:p>
            <a:pPr indent="-117475" lvl="0" marL="274320" rtl="0" algn="l">
              <a:spcBef>
                <a:spcPts val="520"/>
              </a:spcBef>
              <a:spcAft>
                <a:spcPts val="0"/>
              </a:spcAft>
              <a:buSzPts val="2470"/>
              <a:buFont typeface="Noto Sans Symbols"/>
              <a:buNone/>
            </a:pPr>
            <a:r>
              <a:t/>
            </a:r>
            <a:endParaRPr/>
          </a:p>
          <a:p>
            <a:pPr indent="-274320" lvl="0" marL="274320" rtl="0" algn="l">
              <a:spcBef>
                <a:spcPts val="520"/>
              </a:spcBef>
              <a:spcAft>
                <a:spcPts val="0"/>
              </a:spcAft>
              <a:buSzPts val="2470"/>
              <a:buFont typeface="Noto Sans Symbols"/>
              <a:buChar char="❖"/>
            </a:pPr>
            <a:r>
              <a:rPr i="1" lang="en-US" u="sng"/>
              <a:t>Barge </a:t>
            </a:r>
            <a:r>
              <a:rPr lang="en-US"/>
              <a:t>– a non self propelled ship per (46 CFR 24.10-1)</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p:txBody>
      </p:sp>
      <p:sp>
        <p:nvSpPr>
          <p:cNvPr id="922" name="Google Shape;922;p11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11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28" name="Google Shape;928;p11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95000"/>
              <a:buNone/>
            </a:pPr>
            <a:r>
              <a:t/>
            </a:r>
            <a:endParaRPr/>
          </a:p>
          <a:p>
            <a:pPr indent="-274320" lvl="0" marL="274320" rtl="0" algn="l">
              <a:spcBef>
                <a:spcPts val="481"/>
              </a:spcBef>
              <a:spcAft>
                <a:spcPts val="0"/>
              </a:spcAft>
              <a:buSzPct val="95000"/>
              <a:buNone/>
            </a:pPr>
            <a:r>
              <a:t/>
            </a:r>
            <a:endParaRPr/>
          </a:p>
          <a:p>
            <a:pPr indent="-274320" lvl="0" marL="274320" rtl="0" algn="l">
              <a:spcBef>
                <a:spcPts val="481"/>
              </a:spcBef>
              <a:spcAft>
                <a:spcPts val="0"/>
              </a:spcAft>
              <a:buSzPct val="95000"/>
              <a:buFont typeface="Noto Sans Symbols"/>
              <a:buChar char="❖"/>
            </a:pPr>
            <a:r>
              <a:rPr i="1" lang="en-US" u="sng"/>
              <a:t>Barge Fleeting Facility </a:t>
            </a:r>
            <a:r>
              <a:rPr lang="en-US"/>
              <a:t>– A commercial area, subject to permitting by the Army Corps of Engineers, as per (33 CFR Part 322, Part 330) or pursuant to a regional general permit. The purpose of which is for making up , breaking down, or staging of barge tows.</a:t>
            </a:r>
            <a:endParaRPr/>
          </a:p>
          <a:p>
            <a:pPr indent="-129238" lvl="0" marL="274320" rtl="0" algn="l">
              <a:spcBef>
                <a:spcPts val="481"/>
              </a:spcBef>
              <a:spcAft>
                <a:spcPts val="0"/>
              </a:spcAft>
              <a:buSzPct val="95000"/>
              <a:buFont typeface="Noto Sans Symbols"/>
              <a:buNone/>
            </a:pPr>
            <a:r>
              <a:t/>
            </a:r>
            <a:endParaRPr/>
          </a:p>
          <a:p>
            <a:pPr indent="-274320" lvl="0" marL="274320" rtl="0" algn="l">
              <a:spcBef>
                <a:spcPts val="481"/>
              </a:spcBef>
              <a:spcAft>
                <a:spcPts val="0"/>
              </a:spcAft>
              <a:buSzPct val="95000"/>
              <a:buFont typeface="Noto Sans Symbols"/>
              <a:buChar char="❖"/>
            </a:pPr>
            <a:r>
              <a:rPr i="1" lang="en-US" u="sng"/>
              <a:t>Breach of Security </a:t>
            </a:r>
            <a:r>
              <a:rPr lang="en-US"/>
              <a:t>– An incident that has not resulted in a </a:t>
            </a:r>
            <a:r>
              <a:rPr b="1" i="1" lang="en-US"/>
              <a:t>transportation security incident, </a:t>
            </a:r>
            <a:r>
              <a:rPr lang="en-US"/>
              <a:t>in which security measures have been circumvented, eluded, or violated.</a:t>
            </a:r>
            <a:endParaRPr b="1" i="1"/>
          </a:p>
          <a:p>
            <a:pPr indent="-274320" lvl="0" marL="274320" rtl="0" algn="l">
              <a:spcBef>
                <a:spcPts val="481"/>
              </a:spcBef>
              <a:spcAft>
                <a:spcPts val="0"/>
              </a:spcAft>
              <a:buSzPct val="95000"/>
              <a:buNone/>
            </a:pPr>
            <a:r>
              <a:t/>
            </a:r>
            <a:endParaRPr/>
          </a:p>
          <a:p>
            <a:pPr indent="-274320" lvl="0" marL="274320" rtl="0" algn="l">
              <a:spcBef>
                <a:spcPts val="481"/>
              </a:spcBef>
              <a:spcAft>
                <a:spcPts val="0"/>
              </a:spcAft>
              <a:buSzPct val="95000"/>
              <a:buNone/>
            </a:pPr>
            <a:r>
              <a:t/>
            </a:r>
            <a:endParaRPr/>
          </a:p>
        </p:txBody>
      </p:sp>
      <p:sp>
        <p:nvSpPr>
          <p:cNvPr id="929" name="Google Shape;929;p11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sp>
        <p:nvSpPr>
          <p:cNvPr id="934" name="Google Shape;934;p12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35" name="Google Shape;935;p12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None/>
            </a:pPr>
            <a:r>
              <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Font typeface="Noto Sans Symbols"/>
              <a:buChar char="❖"/>
            </a:pPr>
            <a:r>
              <a:rPr i="1" lang="en-US" u="sng"/>
              <a:t>Bulk/In Bulk </a:t>
            </a:r>
            <a:r>
              <a:rPr lang="en-US"/>
              <a:t>– A commodity that is loaded or carried on board a ship without containers or labels, and that is received and handled without mark or count.</a:t>
            </a:r>
            <a:endParaRPr/>
          </a:p>
          <a:p>
            <a:pPr indent="-117475" lvl="0" marL="274320" rtl="0" algn="l">
              <a:spcBef>
                <a:spcPts val="520"/>
              </a:spcBef>
              <a:spcAft>
                <a:spcPts val="0"/>
              </a:spcAft>
              <a:buSzPts val="2470"/>
              <a:buFont typeface="Noto Sans Symbols"/>
              <a:buNone/>
            </a:pPr>
            <a:r>
              <a:t/>
            </a:r>
            <a:endParaRPr/>
          </a:p>
          <a:p>
            <a:pPr indent="-274320" lvl="0" marL="274320" rtl="0" algn="l">
              <a:spcBef>
                <a:spcPts val="520"/>
              </a:spcBef>
              <a:spcAft>
                <a:spcPts val="0"/>
              </a:spcAft>
              <a:buSzPts val="2470"/>
              <a:buFont typeface="Noto Sans Symbols"/>
              <a:buChar char="❖"/>
            </a:pPr>
            <a:r>
              <a:rPr i="1" lang="en-US" u="sng"/>
              <a:t>Bunkers </a:t>
            </a:r>
            <a:r>
              <a:rPr lang="en-US"/>
              <a:t>– S ships fuel supply.</a:t>
            </a:r>
            <a:endParaRPr b="1" i="1"/>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p:txBody>
      </p:sp>
      <p:sp>
        <p:nvSpPr>
          <p:cNvPr id="936" name="Google Shape;936;p12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12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42" name="Google Shape;942;p12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95000"/>
              <a:buNone/>
            </a:pPr>
            <a:r>
              <a:t/>
            </a:r>
            <a:endParaRPr/>
          </a:p>
          <a:p>
            <a:pPr indent="-274320" lvl="0" marL="274320" rtl="0" algn="l">
              <a:spcBef>
                <a:spcPts val="481"/>
              </a:spcBef>
              <a:spcAft>
                <a:spcPts val="0"/>
              </a:spcAft>
              <a:buSzPct val="95000"/>
              <a:buNone/>
            </a:pPr>
            <a:r>
              <a:t/>
            </a:r>
            <a:endParaRPr/>
          </a:p>
          <a:p>
            <a:pPr indent="-274320" lvl="0" marL="274320" rtl="0" algn="l">
              <a:spcBef>
                <a:spcPts val="481"/>
              </a:spcBef>
              <a:spcAft>
                <a:spcPts val="0"/>
              </a:spcAft>
              <a:buSzPct val="95000"/>
              <a:buFont typeface="Noto Sans Symbols"/>
              <a:buChar char="❖"/>
            </a:pPr>
            <a:r>
              <a:rPr i="1" lang="en-US" u="sng"/>
              <a:t>Captain of the Port </a:t>
            </a:r>
            <a:r>
              <a:rPr lang="en-US"/>
              <a:t>– The local Coast Guard Officer exercising for the COTP zones described in 33 CFR Part 3. The COTP is the Federal Maritime Coordinator described in 46 U.S.C. 70103(a)(2)(G), and also the Port Facility Security Officer as described in the ISPS Code, Part A.</a:t>
            </a:r>
            <a:endParaRPr/>
          </a:p>
          <a:p>
            <a:pPr indent="-274320" lvl="0" marL="274320" rtl="0" algn="l">
              <a:spcBef>
                <a:spcPts val="481"/>
              </a:spcBef>
              <a:spcAft>
                <a:spcPts val="0"/>
              </a:spcAft>
              <a:buSzPct val="95000"/>
              <a:buFont typeface="Noto Sans Symbols"/>
              <a:buChar char="❖"/>
            </a:pPr>
            <a:r>
              <a:rPr i="1" lang="en-US" u="sng"/>
              <a:t>Cargo </a:t>
            </a:r>
            <a:r>
              <a:rPr lang="en-US"/>
              <a:t>– Any goods, wares, or merchandise carried, or to be carried, for consideration, whether directly or indirectly flowing to the owner, charter, operator, agent, or any person interested in the ship, facility, or OCS facility, expect dredge spoils.</a:t>
            </a:r>
            <a:endParaRPr b="1" i="1"/>
          </a:p>
          <a:p>
            <a:pPr indent="-274320" lvl="0" marL="274320" rtl="0" algn="l">
              <a:spcBef>
                <a:spcPts val="481"/>
              </a:spcBef>
              <a:spcAft>
                <a:spcPts val="0"/>
              </a:spcAft>
              <a:buSzPct val="95000"/>
              <a:buNone/>
            </a:pPr>
            <a:r>
              <a:t/>
            </a:r>
            <a:endParaRPr/>
          </a:p>
          <a:p>
            <a:pPr indent="-274320" lvl="0" marL="274320" rtl="0" algn="l">
              <a:spcBef>
                <a:spcPts val="481"/>
              </a:spcBef>
              <a:spcAft>
                <a:spcPts val="0"/>
              </a:spcAft>
              <a:buSzPct val="95000"/>
              <a:buNone/>
            </a:pPr>
            <a:r>
              <a:t/>
            </a:r>
            <a:endParaRPr/>
          </a:p>
        </p:txBody>
      </p:sp>
      <p:sp>
        <p:nvSpPr>
          <p:cNvPr id="943" name="Google Shape;943;p12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12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49" name="Google Shape;949;p12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None/>
            </a:pPr>
            <a:r>
              <a:t/>
            </a:r>
            <a:endParaRPr/>
          </a:p>
          <a:p>
            <a:pPr indent="-274320" lvl="0" marL="274320" rtl="0" algn="l">
              <a:spcBef>
                <a:spcPts val="520"/>
              </a:spcBef>
              <a:spcAft>
                <a:spcPts val="0"/>
              </a:spcAft>
              <a:buSzPts val="2470"/>
              <a:buFont typeface="Noto Sans Symbols"/>
              <a:buChar char="❖"/>
            </a:pPr>
            <a:r>
              <a:rPr i="1" lang="en-US" u="sng"/>
              <a:t>Certain Dangerous Cargo </a:t>
            </a:r>
            <a:r>
              <a:rPr lang="en-US"/>
              <a:t>– The same as in 33 CFR 160.204.</a:t>
            </a:r>
            <a:endParaRPr/>
          </a:p>
          <a:p>
            <a:pPr indent="-274320" lvl="0" marL="274320" rtl="0" algn="l">
              <a:spcBef>
                <a:spcPts val="520"/>
              </a:spcBef>
              <a:spcAft>
                <a:spcPts val="0"/>
              </a:spcAft>
              <a:buSzPts val="2470"/>
              <a:buFont typeface="Noto Sans Symbols"/>
              <a:buChar char="❖"/>
            </a:pPr>
            <a:r>
              <a:rPr i="1" lang="en-US" u="sng"/>
              <a:t>Commandant </a:t>
            </a:r>
            <a:r>
              <a:rPr lang="en-US"/>
              <a:t>– The Commandant of the Coast Guard</a:t>
            </a:r>
            <a:endParaRPr/>
          </a:p>
          <a:p>
            <a:pPr indent="-274320" lvl="0" marL="274320" rtl="0" algn="l">
              <a:spcBef>
                <a:spcPts val="520"/>
              </a:spcBef>
              <a:spcAft>
                <a:spcPts val="0"/>
              </a:spcAft>
              <a:buSzPts val="2470"/>
              <a:buFont typeface="Noto Sans Symbols"/>
              <a:buChar char="❖"/>
            </a:pPr>
            <a:r>
              <a:rPr i="1" lang="en-US" u="sng"/>
              <a:t>Company </a:t>
            </a:r>
            <a:r>
              <a:rPr lang="en-US"/>
              <a:t>– Any person or entity that owns the facility, ship, OCS facility subject to the requirements of the 33 CFR Subchapter H, or has assumed the responsibility for operations of any facility, ship, or OCS facility. </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p:txBody>
      </p:sp>
      <p:sp>
        <p:nvSpPr>
          <p:cNvPr id="950" name="Google Shape;950;p12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12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56" name="Google Shape;956;p12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None/>
            </a:pPr>
            <a:r>
              <a:t/>
            </a:r>
            <a:endParaRPr/>
          </a:p>
          <a:p>
            <a:pPr indent="-274320" lvl="0" marL="274320" rtl="0" algn="l">
              <a:spcBef>
                <a:spcPts val="520"/>
              </a:spcBef>
              <a:spcAft>
                <a:spcPts val="0"/>
              </a:spcAft>
              <a:buSzPts val="2470"/>
              <a:buFont typeface="Noto Sans Symbols"/>
              <a:buChar char="❖"/>
            </a:pPr>
            <a:r>
              <a:rPr i="1" lang="en-US" u="sng"/>
              <a:t>Cruise Ship </a:t>
            </a:r>
            <a:r>
              <a:rPr lang="en-US"/>
              <a:t>– Any ship over a 100 gross registered tons, carrying more than 12 passengers for hire which makes voyages lasting more than 24 hours, of which any part is on the high seas.</a:t>
            </a:r>
            <a:endParaRPr/>
          </a:p>
          <a:p>
            <a:pPr indent="-274320" lvl="0" marL="274320" rtl="0" algn="l">
              <a:spcBef>
                <a:spcPts val="520"/>
              </a:spcBef>
              <a:spcAft>
                <a:spcPts val="0"/>
              </a:spcAft>
              <a:buSzPts val="2470"/>
              <a:buFont typeface="Noto Sans Symbols"/>
              <a:buChar char="❖"/>
            </a:pPr>
            <a:r>
              <a:rPr i="1" lang="en-US" u="sng"/>
              <a:t>Dangerous goods / Hazardous Cargo </a:t>
            </a:r>
            <a:r>
              <a:rPr lang="en-US"/>
              <a:t>– Cargoes regulated by 33 CFR Parts 126,127,154.</a:t>
            </a:r>
            <a:endParaRPr/>
          </a:p>
          <a:p>
            <a:pPr indent="-274320" lvl="0" marL="274320" rtl="0" algn="l">
              <a:spcBef>
                <a:spcPts val="520"/>
              </a:spcBef>
              <a:spcAft>
                <a:spcPts val="0"/>
              </a:spcAft>
              <a:buSzPts val="2470"/>
              <a:buFont typeface="Noto Sans Symbols"/>
              <a:buChar char="❖"/>
            </a:pPr>
            <a:r>
              <a:rPr i="1" lang="en-US" u="sng"/>
              <a:t>Dangerous substances/ Devices </a:t>
            </a:r>
            <a:r>
              <a:rPr lang="en-US"/>
              <a:t>-  Any material, substance, or items that reasonably has the potential to cause a </a:t>
            </a:r>
            <a:r>
              <a:rPr b="1" i="1" lang="en-US"/>
              <a:t>transportation security incident</a:t>
            </a:r>
            <a:r>
              <a:rPr lang="en-US"/>
              <a:t>.</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p:txBody>
      </p:sp>
      <p:sp>
        <p:nvSpPr>
          <p:cNvPr id="957" name="Google Shape;957;p12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1" name="Shape 961"/>
        <p:cNvGrpSpPr/>
        <p:nvPr/>
      </p:nvGrpSpPr>
      <p:grpSpPr>
        <a:xfrm>
          <a:off x="0" y="0"/>
          <a:ext cx="0" cy="0"/>
          <a:chOff x="0" y="0"/>
          <a:chExt cx="0" cy="0"/>
        </a:xfrm>
      </p:grpSpPr>
      <p:sp>
        <p:nvSpPr>
          <p:cNvPr id="962" name="Google Shape;962;p12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63" name="Google Shape;963;p12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20000"/>
          </a:bodyPr>
          <a:lstStyle/>
          <a:p>
            <a:pPr indent="-274320" lvl="0" marL="274320" rtl="0" algn="l">
              <a:spcBef>
                <a:spcPts val="0"/>
              </a:spcBef>
              <a:spcAft>
                <a:spcPts val="0"/>
              </a:spcAft>
              <a:buSzPct val="95000"/>
              <a:buNone/>
            </a:pPr>
            <a:r>
              <a:t/>
            </a:r>
            <a:endParaRPr/>
          </a:p>
          <a:p>
            <a:pPr indent="-274320" lvl="0" marL="274320" rtl="0" algn="l">
              <a:spcBef>
                <a:spcPts val="442"/>
              </a:spcBef>
              <a:spcAft>
                <a:spcPts val="0"/>
              </a:spcAft>
              <a:buSzPct val="95000"/>
              <a:buFont typeface="Noto Sans Symbols"/>
              <a:buChar char="❖"/>
            </a:pPr>
            <a:r>
              <a:rPr i="1" lang="en-US" u="sng"/>
              <a:t>Declaration of Security </a:t>
            </a:r>
            <a:r>
              <a:rPr lang="en-US"/>
              <a:t>– An agreement executed between the responsible vessel/ship and the FSO, or between the Vessels Security Officer VSO. In the case of a ship to ship activity, that provides a means for ensuring that all shared security concerns are properly addressed and security will remain in place throughout  the time the ship is moored to the facility or the duration of the ship to ship activity.</a:t>
            </a:r>
            <a:endParaRPr/>
          </a:p>
          <a:p>
            <a:pPr indent="-274320" lvl="0" marL="274320" rtl="0" algn="l">
              <a:spcBef>
                <a:spcPts val="442"/>
              </a:spcBef>
              <a:spcAft>
                <a:spcPts val="0"/>
              </a:spcAft>
              <a:buSzPct val="95000"/>
              <a:buFont typeface="Noto Sans Symbols"/>
              <a:buChar char="❖"/>
            </a:pPr>
            <a:r>
              <a:rPr i="1" lang="en-US" u="sng"/>
              <a:t>District Commander </a:t>
            </a:r>
            <a:r>
              <a:rPr lang="en-US"/>
              <a:t>– The US Coast Guard Officer designated by the Commandant to command a CG District described in 33 CFR Part 3.</a:t>
            </a:r>
            <a:endParaRPr/>
          </a:p>
          <a:p>
            <a:pPr indent="-274320" lvl="0" marL="274320" rtl="0" algn="l">
              <a:spcBef>
                <a:spcPts val="442"/>
              </a:spcBef>
              <a:spcAft>
                <a:spcPts val="0"/>
              </a:spcAft>
              <a:buSzPct val="95000"/>
              <a:buFont typeface="Noto Sans Symbols"/>
              <a:buChar char="❖"/>
            </a:pPr>
            <a:r>
              <a:rPr i="1" lang="en-US" u="sng"/>
              <a:t>Drill </a:t>
            </a:r>
            <a:r>
              <a:rPr lang="en-US"/>
              <a:t>– A training event that test at least one component of the AMS, ship, of facility security plan and is used to maintain a high level of security readiness.</a:t>
            </a:r>
            <a:endParaRPr/>
          </a:p>
          <a:p>
            <a:pPr indent="-274320" lvl="0" marL="274320" rtl="0" algn="l">
              <a:spcBef>
                <a:spcPts val="442"/>
              </a:spcBef>
              <a:spcAft>
                <a:spcPts val="0"/>
              </a:spcAft>
              <a:buSzPct val="95000"/>
              <a:buNone/>
            </a:pPr>
            <a:r>
              <a:t/>
            </a:r>
            <a:endParaRPr/>
          </a:p>
          <a:p>
            <a:pPr indent="-274320" lvl="0" marL="274320" rtl="0" algn="l">
              <a:spcBef>
                <a:spcPts val="442"/>
              </a:spcBef>
              <a:spcAft>
                <a:spcPts val="0"/>
              </a:spcAft>
              <a:buSzPct val="95000"/>
              <a:buNone/>
            </a:pPr>
            <a:r>
              <a:t/>
            </a:r>
            <a:endParaRPr/>
          </a:p>
        </p:txBody>
      </p:sp>
      <p:sp>
        <p:nvSpPr>
          <p:cNvPr id="964" name="Google Shape;964;p12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12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70" name="Google Shape;970;p12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95000"/>
              <a:buNone/>
            </a:pPr>
            <a:r>
              <a:t/>
            </a:r>
            <a:endParaRPr/>
          </a:p>
          <a:p>
            <a:pPr indent="-274320" lvl="0" marL="274320" rtl="0" algn="l">
              <a:spcBef>
                <a:spcPts val="481"/>
              </a:spcBef>
              <a:spcAft>
                <a:spcPts val="0"/>
              </a:spcAft>
              <a:buSzPct val="95000"/>
              <a:buFont typeface="Noto Sans Symbols"/>
              <a:buChar char="❖"/>
            </a:pPr>
            <a:r>
              <a:rPr i="1" lang="en-US" u="sng"/>
              <a:t>Escorting </a:t>
            </a:r>
            <a:r>
              <a:rPr lang="en-US"/>
              <a:t>– Ensuring that the escorted individual is continuously accompanied while within a secure area in a manner sufficient to observe whether the escorted individual is engaged in activities other than those for which escort access was granted. This may be accomplished via having a side by side companion or monitoring, depending upon where the escorted individual will be granted access. Individuals without TWICs may not enter restricted areas without having an individuals who holds a TWIC as a side by side companion, except as provided in 104.267,105.257,106.262 of this subchapter.</a:t>
            </a:r>
            <a:endParaRPr/>
          </a:p>
          <a:p>
            <a:pPr indent="-274320" lvl="0" marL="274320" rtl="0" algn="l">
              <a:spcBef>
                <a:spcPts val="481"/>
              </a:spcBef>
              <a:spcAft>
                <a:spcPts val="0"/>
              </a:spcAft>
              <a:buSzPct val="95000"/>
              <a:buFont typeface="Noto Sans Symbols"/>
              <a:buChar char="❖"/>
            </a:pPr>
            <a:r>
              <a:rPr i="1" lang="en-US" u="sng"/>
              <a:t>Exercise </a:t>
            </a:r>
            <a:r>
              <a:rPr lang="en-US"/>
              <a:t>-  A comprehensive training event that involves several of the functional elements of the FSP.</a:t>
            </a:r>
            <a:endParaRPr/>
          </a:p>
          <a:p>
            <a:pPr indent="-274320" lvl="0" marL="274320" rtl="0" algn="l">
              <a:spcBef>
                <a:spcPts val="481"/>
              </a:spcBef>
              <a:spcAft>
                <a:spcPts val="0"/>
              </a:spcAft>
              <a:buSzPct val="95000"/>
              <a:buNone/>
            </a:pPr>
            <a:r>
              <a:t/>
            </a:r>
            <a:endParaRPr/>
          </a:p>
          <a:p>
            <a:pPr indent="-274320" lvl="0" marL="274320" rtl="0" algn="l">
              <a:spcBef>
                <a:spcPts val="481"/>
              </a:spcBef>
              <a:spcAft>
                <a:spcPts val="0"/>
              </a:spcAft>
              <a:buSzPct val="95000"/>
              <a:buNone/>
            </a:pPr>
            <a:r>
              <a:t/>
            </a:r>
            <a:endParaRPr/>
          </a:p>
        </p:txBody>
      </p:sp>
      <p:sp>
        <p:nvSpPr>
          <p:cNvPr id="971" name="Google Shape;971;p12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12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77" name="Google Shape;977;p12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95000"/>
              <a:buNone/>
            </a:pPr>
            <a:r>
              <a:t/>
            </a:r>
            <a:endParaRPr/>
          </a:p>
          <a:p>
            <a:pPr indent="-274320" lvl="0" marL="274320" rtl="0" algn="l">
              <a:spcBef>
                <a:spcPts val="481"/>
              </a:spcBef>
              <a:spcAft>
                <a:spcPts val="0"/>
              </a:spcAft>
              <a:buSzPct val="95000"/>
              <a:buFont typeface="Noto Sans Symbols"/>
              <a:buChar char="❖"/>
            </a:pPr>
            <a:r>
              <a:rPr i="1" lang="en-US" u="sng"/>
              <a:t>Facility </a:t>
            </a:r>
            <a:r>
              <a:rPr lang="en-US"/>
              <a:t>– Any structure or facility of any kind located in, on, under or adjacent to any waters subject to the jurisdiction of the U.S. and used, operated, or maintained by the public or private entity, including any contiguous or adjoining property under common ownership or operation.</a:t>
            </a:r>
            <a:endParaRPr/>
          </a:p>
          <a:p>
            <a:pPr indent="-274320" lvl="0" marL="274320" rtl="0" algn="l">
              <a:spcBef>
                <a:spcPts val="481"/>
              </a:spcBef>
              <a:spcAft>
                <a:spcPts val="0"/>
              </a:spcAft>
              <a:buSzPct val="95000"/>
              <a:buFont typeface="Noto Sans Symbols"/>
              <a:buChar char="❖"/>
            </a:pPr>
            <a:r>
              <a:rPr i="1" lang="en-US" u="sng"/>
              <a:t>Facility Security Assessment </a:t>
            </a:r>
            <a:r>
              <a:rPr lang="en-US"/>
              <a:t>– An analysis that examines and evaluates the infrastructure and operations of the facility taking into account possible threats, vulnerabilities, consequences, and existing protective measures, procedures and operations.</a:t>
            </a:r>
            <a:endParaRPr/>
          </a:p>
          <a:p>
            <a:pPr indent="-274320" lvl="0" marL="274320" rtl="0" algn="l">
              <a:spcBef>
                <a:spcPts val="481"/>
              </a:spcBef>
              <a:spcAft>
                <a:spcPts val="0"/>
              </a:spcAft>
              <a:buSzPct val="95000"/>
              <a:buNone/>
            </a:pPr>
            <a:r>
              <a:t/>
            </a:r>
            <a:endParaRPr/>
          </a:p>
          <a:p>
            <a:pPr indent="-274320" lvl="0" marL="274320" rtl="0" algn="l">
              <a:spcBef>
                <a:spcPts val="481"/>
              </a:spcBef>
              <a:spcAft>
                <a:spcPts val="0"/>
              </a:spcAft>
              <a:buSzPct val="95000"/>
              <a:buNone/>
            </a:pPr>
            <a:r>
              <a:t/>
            </a:r>
            <a:endParaRPr/>
          </a:p>
        </p:txBody>
      </p:sp>
      <p:sp>
        <p:nvSpPr>
          <p:cNvPr id="978" name="Google Shape;978;p12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sp>
        <p:nvSpPr>
          <p:cNvPr id="983" name="Google Shape;983;p12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84" name="Google Shape;984;p12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70"/>
              <a:buNone/>
            </a:pPr>
            <a:r>
              <a:t/>
            </a:r>
            <a:endParaRPr/>
          </a:p>
          <a:p>
            <a:pPr indent="-274320" lvl="0" marL="274320" rtl="0" algn="l">
              <a:spcBef>
                <a:spcPts val="520"/>
              </a:spcBef>
              <a:spcAft>
                <a:spcPts val="0"/>
              </a:spcAft>
              <a:buSzPts val="2470"/>
              <a:buFont typeface="Noto Sans Symbols"/>
              <a:buChar char="❖"/>
            </a:pPr>
            <a:r>
              <a:rPr i="1" lang="en-US" u="sng"/>
              <a:t>Facility Security Officer (FSO) </a:t>
            </a:r>
            <a:r>
              <a:rPr lang="en-US"/>
              <a:t>– The person designated as responsible for the development, implementation, revision, and maintenance of the facility security plan and for liaison with the COTP and Company and Ship Security Officer.</a:t>
            </a:r>
            <a:endParaRPr/>
          </a:p>
          <a:p>
            <a:pPr indent="-274320" lvl="0" marL="274320" rtl="0" algn="l">
              <a:spcBef>
                <a:spcPts val="520"/>
              </a:spcBef>
              <a:spcAft>
                <a:spcPts val="0"/>
              </a:spcAft>
              <a:buSzPts val="2470"/>
              <a:buFont typeface="Noto Sans Symbols"/>
              <a:buChar char="❖"/>
            </a:pPr>
            <a:r>
              <a:rPr i="1" lang="en-US" u="sng"/>
              <a:t>Facility Security Plan (FSP) </a:t>
            </a:r>
            <a:r>
              <a:rPr lang="en-US"/>
              <a:t>– The plan developed to ensure the application of security measures designed to protect the facility and its servicing ships or those ships interfacing with the facility, their cargos, and persons on board at the respective MARSEC Levels.</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p:txBody>
      </p:sp>
      <p:sp>
        <p:nvSpPr>
          <p:cNvPr id="985" name="Google Shape;985;p12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12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91" name="Google Shape;991;p12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None/>
            </a:pPr>
            <a:r>
              <a:t/>
            </a:r>
            <a:endParaRPr/>
          </a:p>
          <a:p>
            <a:pPr indent="-274320" lvl="0" marL="274320" rtl="0" algn="l">
              <a:spcBef>
                <a:spcPts val="520"/>
              </a:spcBef>
              <a:spcAft>
                <a:spcPts val="0"/>
              </a:spcAft>
              <a:buSzPts val="2470"/>
              <a:buFont typeface="Noto Sans Symbols"/>
              <a:buChar char="❖"/>
            </a:pPr>
            <a:r>
              <a:rPr i="1" lang="en-US" u="sng"/>
              <a:t>Hazardous Materials </a:t>
            </a:r>
            <a:r>
              <a:rPr lang="en-US"/>
              <a:t>– Hazardous materials subject to regulation under 46 CFR Parts 148, 150, 151, 153, 154, and 49 CFR Parts 171 through 180.</a:t>
            </a:r>
            <a:endParaRPr/>
          </a:p>
          <a:p>
            <a:pPr indent="-274320" lvl="0" marL="274320" rtl="0" algn="l">
              <a:spcBef>
                <a:spcPts val="520"/>
              </a:spcBef>
              <a:spcAft>
                <a:spcPts val="0"/>
              </a:spcAft>
              <a:buSzPts val="2470"/>
              <a:buFont typeface="Noto Sans Symbols"/>
              <a:buChar char="❖"/>
            </a:pPr>
            <a:r>
              <a:rPr i="1" lang="en-US" u="sng"/>
              <a:t>Infrastructure </a:t>
            </a:r>
            <a:r>
              <a:rPr lang="en-US"/>
              <a:t>– Facilities, structure, systems, assets, or services so vital to the port and its economy that their disruption, incapacity, or destruction would have a debilitating impact on the defense, security, the environment, long term economic prosperity, public health or safety of the port.</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p:txBody>
      </p:sp>
      <p:sp>
        <p:nvSpPr>
          <p:cNvPr id="992" name="Google Shape;992;p12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12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998" name="Google Shape;998;p12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None/>
            </a:pPr>
            <a:r>
              <a:t/>
            </a:r>
            <a:endParaRPr/>
          </a:p>
          <a:p>
            <a:pPr indent="-274320" lvl="0" marL="274320" rtl="0" algn="l">
              <a:spcBef>
                <a:spcPts val="520"/>
              </a:spcBef>
              <a:spcAft>
                <a:spcPts val="0"/>
              </a:spcAft>
              <a:buSzPts val="2470"/>
              <a:buFont typeface="Noto Sans Symbols"/>
              <a:buChar char="❖"/>
            </a:pPr>
            <a:r>
              <a:rPr i="1" lang="en-US" u="sng"/>
              <a:t>ISPS Code </a:t>
            </a:r>
            <a:r>
              <a:rPr lang="en-US"/>
              <a:t>– The International Ship and Port Facility Security Code, as incorporated in SOLAS.</a:t>
            </a:r>
            <a:endParaRPr/>
          </a:p>
          <a:p>
            <a:pPr indent="-274320" lvl="0" marL="274320" rtl="0" algn="l">
              <a:spcBef>
                <a:spcPts val="520"/>
              </a:spcBef>
              <a:spcAft>
                <a:spcPts val="0"/>
              </a:spcAft>
              <a:buSzPts val="2470"/>
              <a:buFont typeface="Noto Sans Symbols"/>
              <a:buChar char="❖"/>
            </a:pPr>
            <a:r>
              <a:rPr i="1" lang="en-US" u="sng"/>
              <a:t>Maritime Security Level (MARSEC) </a:t>
            </a:r>
            <a:r>
              <a:rPr lang="en-US"/>
              <a:t>– The level set to reflect the prevailing threat environment to the maritime elements of the national transportation system, including ports, ships, facilities, and critical assets and the infrastructure located on or adjacent to waters subject of the jurisdiction of the U.S.</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p:txBody>
      </p:sp>
      <p:sp>
        <p:nvSpPr>
          <p:cNvPr id="999" name="Google Shape;999;p12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13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1005" name="Google Shape;1005;p13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95000"/>
              <a:buNone/>
            </a:pPr>
            <a:r>
              <a:t/>
            </a:r>
            <a:endParaRPr/>
          </a:p>
          <a:p>
            <a:pPr indent="-274320" lvl="0" marL="274320" rtl="0" algn="l">
              <a:spcBef>
                <a:spcPts val="481"/>
              </a:spcBef>
              <a:spcAft>
                <a:spcPts val="0"/>
              </a:spcAft>
              <a:buSzPct val="95000"/>
              <a:buFont typeface="Noto Sans Symbols"/>
              <a:buChar char="❖"/>
            </a:pPr>
            <a:r>
              <a:rPr i="1" lang="en-US" u="sng"/>
              <a:t>MARSEC Level 1 </a:t>
            </a:r>
            <a:r>
              <a:rPr lang="en-US"/>
              <a:t>– The level for the which minimum appropriate protective security measures will be maintained at all times.</a:t>
            </a:r>
            <a:endParaRPr/>
          </a:p>
          <a:p>
            <a:pPr indent="-274320" lvl="0" marL="274320" rtl="0" algn="l">
              <a:spcBef>
                <a:spcPts val="481"/>
              </a:spcBef>
              <a:spcAft>
                <a:spcPts val="0"/>
              </a:spcAft>
              <a:buSzPct val="95000"/>
              <a:buFont typeface="Noto Sans Symbols"/>
              <a:buChar char="❖"/>
            </a:pPr>
            <a:r>
              <a:rPr i="1" lang="en-US" u="sng"/>
              <a:t>MARSEC Level 2 </a:t>
            </a:r>
            <a:r>
              <a:rPr lang="en-US"/>
              <a:t>– The level for which appropriate additional protective security measures will be maintained for a period of time as a result of heightened risk of a transportation security incident.</a:t>
            </a:r>
            <a:endParaRPr/>
          </a:p>
          <a:p>
            <a:pPr indent="-274320" lvl="0" marL="274320" rtl="0" algn="l">
              <a:spcBef>
                <a:spcPts val="481"/>
              </a:spcBef>
              <a:spcAft>
                <a:spcPts val="0"/>
              </a:spcAft>
              <a:buSzPct val="95000"/>
              <a:buFont typeface="Noto Sans Symbols"/>
              <a:buChar char="❖"/>
            </a:pPr>
            <a:r>
              <a:rPr i="1" lang="en-US" u="sng"/>
              <a:t>MARSEC Level 3 </a:t>
            </a:r>
            <a:r>
              <a:rPr lang="en-US"/>
              <a:t>– The level for which further specific protective security measures will be maintained for a limited period of time when a transportation security incident is probable or imminent, although it may not be possible to identify the specific target.</a:t>
            </a:r>
            <a:endParaRPr/>
          </a:p>
          <a:p>
            <a:pPr indent="-274320" lvl="0" marL="274320" rtl="0" algn="l">
              <a:spcBef>
                <a:spcPts val="481"/>
              </a:spcBef>
              <a:spcAft>
                <a:spcPts val="0"/>
              </a:spcAft>
              <a:buSzPct val="95000"/>
              <a:buNone/>
            </a:pPr>
            <a:r>
              <a:t/>
            </a:r>
            <a:endParaRPr/>
          </a:p>
          <a:p>
            <a:pPr indent="-274320" lvl="0" marL="274320" rtl="0" algn="l">
              <a:spcBef>
                <a:spcPts val="481"/>
              </a:spcBef>
              <a:spcAft>
                <a:spcPts val="0"/>
              </a:spcAft>
              <a:buSzPct val="95000"/>
              <a:buNone/>
            </a:pPr>
            <a:r>
              <a:t/>
            </a:r>
            <a:endParaRPr/>
          </a:p>
        </p:txBody>
      </p:sp>
      <p:sp>
        <p:nvSpPr>
          <p:cNvPr id="1006" name="Google Shape;1006;p13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13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1012" name="Google Shape;1012;p13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0000" lnSpcReduction="20000"/>
          </a:bodyPr>
          <a:lstStyle/>
          <a:p>
            <a:pPr indent="-274320" lvl="0" marL="274320" rtl="0" algn="l">
              <a:spcBef>
                <a:spcPts val="0"/>
              </a:spcBef>
              <a:spcAft>
                <a:spcPts val="0"/>
              </a:spcAft>
              <a:buSzPct val="95000"/>
              <a:buNone/>
            </a:pPr>
            <a:r>
              <a:t/>
            </a:r>
            <a:endParaRPr/>
          </a:p>
          <a:p>
            <a:pPr indent="-274320" lvl="0" marL="274320" rtl="0" algn="l">
              <a:spcBef>
                <a:spcPts val="364"/>
              </a:spcBef>
              <a:spcAft>
                <a:spcPts val="0"/>
              </a:spcAft>
              <a:buSzPct val="95000"/>
              <a:buFont typeface="Noto Sans Symbols"/>
              <a:buChar char="❖"/>
            </a:pPr>
            <a:r>
              <a:rPr i="1" lang="en-US" u="sng"/>
              <a:t>OCS Facility </a:t>
            </a:r>
            <a:r>
              <a:rPr lang="en-US"/>
              <a:t>– Any artificial island, installation, or other complex or more structures permanently or temporarily attached to the subsoil or seabed of the OCS, erected for the purpose of exploring for, developing or producing oil, natural gas or mineral resources. This definition includes all offshore frilling units (MODO) not covered under 33 CFR Part 104, when attached to the subsoil or subsoil or seabed of the offshore locations, but does not include deepwater ports, as defined in 33U.S.C. 1502, or pipelines.</a:t>
            </a:r>
            <a:endParaRPr/>
          </a:p>
          <a:p>
            <a:pPr indent="-274320" lvl="0" marL="274320" rtl="0" algn="l">
              <a:spcBef>
                <a:spcPts val="364"/>
              </a:spcBef>
              <a:spcAft>
                <a:spcPts val="0"/>
              </a:spcAft>
              <a:buSzPct val="95000"/>
              <a:buFont typeface="Noto Sans Symbols"/>
              <a:buChar char="❖"/>
            </a:pPr>
            <a:r>
              <a:rPr i="1" lang="en-US" u="sng"/>
              <a:t>Owner/Operator </a:t>
            </a:r>
            <a:r>
              <a:rPr lang="en-US"/>
              <a:t>– Any person or entity that owns, or maintains operational control over, and facility, ship, or OCS facility subject to 33 CFR Subchapter H. This includes a towing ship that has operational control of an unmanned ship when the unmanned ship is attached to the towing ship and a facility that has operational control of an unmanned ship when the unmanned ship is not attached to a towing ship and is moored to the facility; attachment begins with the securing of the first mooring line and ends with the casting-off of the last mooring line.</a:t>
            </a:r>
            <a:endParaRPr/>
          </a:p>
          <a:p>
            <a:pPr indent="-274320" lvl="0" marL="274320" rtl="0" algn="l">
              <a:spcBef>
                <a:spcPts val="364"/>
              </a:spcBef>
              <a:spcAft>
                <a:spcPts val="0"/>
              </a:spcAft>
              <a:buSzPct val="95000"/>
              <a:buNone/>
            </a:pPr>
            <a:r>
              <a:t/>
            </a:r>
            <a:endParaRPr/>
          </a:p>
          <a:p>
            <a:pPr indent="-274320" lvl="0" marL="274320" rtl="0" algn="l">
              <a:spcBef>
                <a:spcPts val="364"/>
              </a:spcBef>
              <a:spcAft>
                <a:spcPts val="0"/>
              </a:spcAft>
              <a:buSzPct val="95000"/>
              <a:buNone/>
            </a:pPr>
            <a:r>
              <a:t/>
            </a:r>
            <a:endParaRPr/>
          </a:p>
        </p:txBody>
      </p:sp>
      <p:sp>
        <p:nvSpPr>
          <p:cNvPr id="1013" name="Google Shape;1013;p13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13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1019" name="Google Shape;1019;p13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85000" lnSpcReduction="10000"/>
          </a:bodyPr>
          <a:lstStyle/>
          <a:p>
            <a:pPr indent="-274320" lvl="0" marL="274320" rtl="0" algn="l">
              <a:spcBef>
                <a:spcPts val="0"/>
              </a:spcBef>
              <a:spcAft>
                <a:spcPts val="0"/>
              </a:spcAft>
              <a:buSzPct val="95000"/>
              <a:buNone/>
            </a:pPr>
            <a:r>
              <a:t/>
            </a:r>
            <a:endParaRPr/>
          </a:p>
          <a:p>
            <a:pPr indent="-274320" lvl="0" marL="274320" rtl="0" algn="l">
              <a:spcBef>
                <a:spcPts val="442"/>
              </a:spcBef>
              <a:spcAft>
                <a:spcPts val="0"/>
              </a:spcAft>
              <a:buSzPct val="95000"/>
              <a:buFont typeface="Noto Sans Symbols"/>
              <a:buChar char="❖"/>
            </a:pPr>
            <a:r>
              <a:rPr i="1" lang="en-US" u="sng"/>
              <a:t>Personal Identification Number (PIN) </a:t>
            </a:r>
            <a:r>
              <a:rPr lang="en-US"/>
              <a:t>– A personally selected number stored electronically on the individuals TWIC.</a:t>
            </a:r>
            <a:endParaRPr/>
          </a:p>
          <a:p>
            <a:pPr indent="-274320" lvl="0" marL="274320" rtl="0" algn="l">
              <a:spcBef>
                <a:spcPts val="442"/>
              </a:spcBef>
              <a:spcAft>
                <a:spcPts val="0"/>
              </a:spcAft>
              <a:buSzPct val="95000"/>
              <a:buFont typeface="Noto Sans Symbols"/>
              <a:buChar char="❖"/>
            </a:pPr>
            <a:r>
              <a:rPr i="1" lang="en-US" u="sng"/>
              <a:t>Passenger Ship </a:t>
            </a:r>
            <a:r>
              <a:rPr lang="en-US"/>
              <a:t>– Shop on an international voyage, a ship carrying more than 12 passengers including at least one passenger for hire;  a ship of at least 100 gross registered tons carrying more than 12 passengers including at least one passenger for hire; a ship less than 100 gross registered tons carrying more than 6 passengers, including at least one passenger for hire;  a ship that is charted and carrying at least one passenger for hire; a submersible ship that is carrying at least one passenger for hire; a wing in ground craft, regardless of tonnage, that is carrying at least one passenger for hire.</a:t>
            </a:r>
            <a:endParaRPr/>
          </a:p>
          <a:p>
            <a:pPr indent="-274320" lvl="0" marL="274320" rtl="0" algn="l">
              <a:spcBef>
                <a:spcPts val="442"/>
              </a:spcBef>
              <a:spcAft>
                <a:spcPts val="0"/>
              </a:spcAft>
              <a:buSzPct val="95000"/>
              <a:buNone/>
            </a:pPr>
            <a:r>
              <a:t/>
            </a:r>
            <a:endParaRPr/>
          </a:p>
          <a:p>
            <a:pPr indent="-274320" lvl="0" marL="274320" rtl="0" algn="l">
              <a:spcBef>
                <a:spcPts val="442"/>
              </a:spcBef>
              <a:spcAft>
                <a:spcPts val="0"/>
              </a:spcAft>
              <a:buSzPct val="95000"/>
              <a:buNone/>
            </a:pPr>
            <a:r>
              <a:t/>
            </a:r>
            <a:endParaRPr/>
          </a:p>
          <a:p>
            <a:pPr indent="-274320" lvl="0" marL="274320" rtl="0" algn="l">
              <a:spcBef>
                <a:spcPts val="442"/>
              </a:spcBef>
              <a:spcAft>
                <a:spcPts val="0"/>
              </a:spcAft>
              <a:buSzPct val="95000"/>
              <a:buNone/>
            </a:pPr>
            <a:r>
              <a:t/>
            </a:r>
            <a:endParaRPr/>
          </a:p>
        </p:txBody>
      </p:sp>
      <p:sp>
        <p:nvSpPr>
          <p:cNvPr id="1020" name="Google Shape;1020;p13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13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1026" name="Google Shape;1026;p13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95000"/>
              <a:buNone/>
            </a:pPr>
            <a:r>
              <a:t/>
            </a:r>
            <a:endParaRPr/>
          </a:p>
          <a:p>
            <a:pPr indent="-274320" lvl="0" marL="274320" rtl="0" algn="l">
              <a:spcBef>
                <a:spcPts val="403"/>
              </a:spcBef>
              <a:spcAft>
                <a:spcPts val="0"/>
              </a:spcAft>
              <a:buSzPct val="95000"/>
              <a:buFont typeface="Noto Sans Symbols"/>
              <a:buChar char="❖"/>
            </a:pPr>
            <a:r>
              <a:rPr i="1" lang="en-US" u="sng"/>
              <a:t>Public Access Facility</a:t>
            </a:r>
            <a:r>
              <a:rPr lang="en-US"/>
              <a:t>– Facility that is used by the public primarily fore the purpose such as recreation, entertainment, retail, or tourism, and not receiving ships subject to 33CFR Part 104; has normal infrastructure for servicing ships subject to 33CFR Part 104; receives only ships not subject to 33 CFR Part 104, or passenger ships, except: Ferries certified to carry vehicles, Cruise ships, Passenger ships subject to SOLAS Chapter XI.</a:t>
            </a:r>
            <a:endParaRPr/>
          </a:p>
          <a:p>
            <a:pPr indent="-274320" lvl="0" marL="274320" rtl="0" algn="l">
              <a:spcBef>
                <a:spcPts val="403"/>
              </a:spcBef>
              <a:spcAft>
                <a:spcPts val="0"/>
              </a:spcAft>
              <a:buSzPct val="95000"/>
              <a:buFont typeface="Noto Sans Symbols"/>
              <a:buChar char="❖"/>
            </a:pPr>
            <a:r>
              <a:rPr i="1" lang="en-US" u="sng"/>
              <a:t>Recurring unescorted access </a:t>
            </a:r>
            <a:r>
              <a:rPr lang="en-US"/>
              <a:t>– Recurring unescorted access means authorization to enter a vessel on a continual basis after an initial personal identity and credential verification.</a:t>
            </a:r>
            <a:endParaRPr/>
          </a:p>
          <a:p>
            <a:pPr indent="-274320" lvl="0" marL="274320" rtl="0" algn="l">
              <a:spcBef>
                <a:spcPts val="403"/>
              </a:spcBef>
              <a:spcAft>
                <a:spcPts val="0"/>
              </a:spcAft>
              <a:buSzPct val="95000"/>
              <a:buFont typeface="Noto Sans Symbols"/>
              <a:buChar char="❖"/>
            </a:pPr>
            <a:r>
              <a:rPr i="1" lang="en-US" u="sng"/>
              <a:t>Restricted Area </a:t>
            </a:r>
            <a:r>
              <a:rPr lang="en-US"/>
              <a:t>– The infrastructures or locations identified in an area, ship, or facility security assessment or by the operator that require limited access and a higher degree of security protection. The entire facility may be designated the restricted area, as long as the entire facility is provided the appropriate level of security.</a:t>
            </a:r>
            <a:endParaRPr/>
          </a:p>
          <a:p>
            <a:pPr indent="-274320" lvl="0" marL="274320" rtl="0" algn="l">
              <a:spcBef>
                <a:spcPts val="403"/>
              </a:spcBef>
              <a:spcAft>
                <a:spcPts val="0"/>
              </a:spcAft>
              <a:buSzPct val="95000"/>
              <a:buNone/>
            </a:pPr>
            <a:r>
              <a:t/>
            </a:r>
            <a:endParaRPr/>
          </a:p>
          <a:p>
            <a:pPr indent="-274320" lvl="0" marL="274320" rtl="0" algn="l">
              <a:spcBef>
                <a:spcPts val="403"/>
              </a:spcBef>
              <a:spcAft>
                <a:spcPts val="0"/>
              </a:spcAft>
              <a:buSzPct val="95000"/>
              <a:buNone/>
            </a:pPr>
            <a:r>
              <a:t/>
            </a:r>
            <a:endParaRPr/>
          </a:p>
          <a:p>
            <a:pPr indent="-274320" lvl="0" marL="274320" rtl="0" algn="l">
              <a:spcBef>
                <a:spcPts val="403"/>
              </a:spcBef>
              <a:spcAft>
                <a:spcPts val="0"/>
              </a:spcAft>
              <a:buSzPct val="95000"/>
              <a:buNone/>
            </a:pPr>
            <a:r>
              <a:t/>
            </a:r>
            <a:endParaRPr/>
          </a:p>
        </p:txBody>
      </p:sp>
      <p:sp>
        <p:nvSpPr>
          <p:cNvPr id="1027" name="Google Shape;1027;p13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13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1033" name="Google Shape;1033;p13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95000"/>
              <a:buNone/>
            </a:pPr>
            <a:r>
              <a:t/>
            </a:r>
            <a:endParaRPr/>
          </a:p>
          <a:p>
            <a:pPr indent="-274320" lvl="0" marL="274320" rtl="0" algn="l">
              <a:spcBef>
                <a:spcPts val="481"/>
              </a:spcBef>
              <a:spcAft>
                <a:spcPts val="0"/>
              </a:spcAft>
              <a:buSzPct val="95000"/>
              <a:buFont typeface="Noto Sans Symbols"/>
              <a:buChar char="❖"/>
            </a:pPr>
            <a:r>
              <a:rPr i="1" lang="en-US" u="sng"/>
              <a:t>Review and Approval </a:t>
            </a:r>
            <a:r>
              <a:rPr lang="en-US"/>
              <a:t>– The process whereby Coast Guard officials evaluate a plan or proposal to determine if it complies with 33 CFR Subchapter H and or provides an equivalent level of security.</a:t>
            </a:r>
            <a:endParaRPr/>
          </a:p>
          <a:p>
            <a:pPr indent="-274320" lvl="0" marL="274320" rtl="0" algn="l">
              <a:spcBef>
                <a:spcPts val="481"/>
              </a:spcBef>
              <a:spcAft>
                <a:spcPts val="0"/>
              </a:spcAft>
              <a:buSzPct val="95000"/>
              <a:buFont typeface="Noto Sans Symbols"/>
              <a:buChar char="❖"/>
            </a:pPr>
            <a:r>
              <a:rPr i="1" lang="en-US" u="sng"/>
              <a:t>Screening </a:t>
            </a:r>
            <a:r>
              <a:rPr i="1" lang="en-US"/>
              <a:t> - </a:t>
            </a:r>
            <a:r>
              <a:rPr lang="en-US"/>
              <a:t>A reasonable examination of persons, cargo, vehicles, or baggage for the protection of the ship, its passengers and crew. Screening is to secure the vital government interest of protecting ships, harbors, and waterfront facilities from destruction, loss, or injury from sabotage or other causes that in similar nature. Screening is intended to ensure that dangerous substances or devices, or other items that pose a real danger of violence or threat to security are not present.</a:t>
            </a:r>
            <a:endParaRPr/>
          </a:p>
          <a:p>
            <a:pPr indent="-129238" lvl="0" marL="274320" rtl="0" algn="l">
              <a:spcBef>
                <a:spcPts val="481"/>
              </a:spcBef>
              <a:spcAft>
                <a:spcPts val="0"/>
              </a:spcAft>
              <a:buSzPct val="95000"/>
              <a:buFont typeface="Noto Sans Symbols"/>
              <a:buNone/>
            </a:pPr>
            <a:r>
              <a:t/>
            </a:r>
            <a:endParaRPr/>
          </a:p>
          <a:p>
            <a:pPr indent="-274320" lvl="0" marL="274320" rtl="0" algn="l">
              <a:spcBef>
                <a:spcPts val="481"/>
              </a:spcBef>
              <a:spcAft>
                <a:spcPts val="0"/>
              </a:spcAft>
              <a:buSzPct val="95000"/>
              <a:buNone/>
            </a:pPr>
            <a:r>
              <a:t/>
            </a:r>
            <a:endParaRPr/>
          </a:p>
          <a:p>
            <a:pPr indent="-274320" lvl="0" marL="274320" rtl="0" algn="l">
              <a:spcBef>
                <a:spcPts val="481"/>
              </a:spcBef>
              <a:spcAft>
                <a:spcPts val="0"/>
              </a:spcAft>
              <a:buSzPct val="95000"/>
              <a:buNone/>
            </a:pPr>
            <a:r>
              <a:t/>
            </a:r>
            <a:endParaRPr/>
          </a:p>
          <a:p>
            <a:pPr indent="-274320" lvl="0" marL="274320" rtl="0" algn="l">
              <a:spcBef>
                <a:spcPts val="481"/>
              </a:spcBef>
              <a:spcAft>
                <a:spcPts val="0"/>
              </a:spcAft>
              <a:buSzPct val="95000"/>
              <a:buNone/>
            </a:pPr>
            <a:r>
              <a:t/>
            </a:r>
            <a:endParaRPr/>
          </a:p>
        </p:txBody>
      </p:sp>
      <p:sp>
        <p:nvSpPr>
          <p:cNvPr id="1034" name="Google Shape;1034;p13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8" name="Shape 1038"/>
        <p:cNvGrpSpPr/>
        <p:nvPr/>
      </p:nvGrpSpPr>
      <p:grpSpPr>
        <a:xfrm>
          <a:off x="0" y="0"/>
          <a:ext cx="0" cy="0"/>
          <a:chOff x="0" y="0"/>
          <a:chExt cx="0" cy="0"/>
        </a:xfrm>
      </p:grpSpPr>
      <p:sp>
        <p:nvSpPr>
          <p:cNvPr id="1039" name="Google Shape;1039;p13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1040" name="Google Shape;1040;p13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274320" lvl="0" marL="274320" rtl="0" algn="l">
              <a:spcBef>
                <a:spcPts val="0"/>
              </a:spcBef>
              <a:spcAft>
                <a:spcPts val="0"/>
              </a:spcAft>
              <a:buSzPct val="95000"/>
              <a:buNone/>
            </a:pPr>
            <a:r>
              <a:t/>
            </a:r>
            <a:endParaRPr/>
          </a:p>
          <a:p>
            <a:pPr indent="-274320" lvl="0" marL="274320" rtl="0" algn="l">
              <a:spcBef>
                <a:spcPts val="403"/>
              </a:spcBef>
              <a:spcAft>
                <a:spcPts val="0"/>
              </a:spcAft>
              <a:buSzPct val="95000"/>
              <a:buFont typeface="Noto Sans Symbols"/>
              <a:buChar char="❖"/>
            </a:pPr>
            <a:r>
              <a:rPr i="1" lang="en-US" u="sng"/>
              <a:t>Secure Area </a:t>
            </a:r>
            <a:r>
              <a:rPr lang="en-US"/>
              <a:t>– The area on board a vessel or at a facility or outer continental shelf facility over which the owner/operator has implemented security measures for access control in accordance with a Coast Guard approved security security plan. It does not include passenger access areas, employee access areas, or public access areas, as those terms are defined in 33CFR104.106,104.107,105.106, respectively , of this subchapter. Vessels operating under the waivers provided for at 46CFR U.S.C. 8103(b)(3)(A) or (B) have no secure areas. Facilities subject to part 105 of this subchapter may, with approval of the Coast Guard, designate only those portions of their facility that are directly connected to maritime transportation or are at risk of being involved in a transportation security incident as their secure areas.</a:t>
            </a:r>
            <a:endParaRPr/>
          </a:p>
          <a:p>
            <a:pPr indent="-274320" lvl="0" marL="274320" rtl="0" algn="l">
              <a:spcBef>
                <a:spcPts val="403"/>
              </a:spcBef>
              <a:spcAft>
                <a:spcPts val="0"/>
              </a:spcAft>
              <a:buSzPct val="95000"/>
              <a:buFont typeface="Noto Sans Symbols"/>
              <a:buChar char="❖"/>
            </a:pPr>
            <a:r>
              <a:rPr i="1" lang="en-US" u="sng"/>
              <a:t>Security Patrol </a:t>
            </a:r>
            <a:r>
              <a:rPr i="1" lang="en-US"/>
              <a:t> - </a:t>
            </a:r>
            <a:r>
              <a:rPr lang="en-US"/>
              <a:t>A walkthrough to visually inspect unrestricted areas to indentify unattended packages, briefcases, or luggage and determine that all restricted areas are secure.</a:t>
            </a:r>
            <a:endParaRPr/>
          </a:p>
          <a:p>
            <a:pPr indent="-152765" lvl="0" marL="274320" rtl="0" algn="l">
              <a:spcBef>
                <a:spcPts val="403"/>
              </a:spcBef>
              <a:spcAft>
                <a:spcPts val="0"/>
              </a:spcAft>
              <a:buSzPct val="95000"/>
              <a:buFont typeface="Noto Sans Symbols"/>
              <a:buNone/>
            </a:pPr>
            <a:r>
              <a:t/>
            </a:r>
            <a:endParaRPr/>
          </a:p>
          <a:p>
            <a:pPr indent="-274320" lvl="0" marL="274320" rtl="0" algn="l">
              <a:spcBef>
                <a:spcPts val="403"/>
              </a:spcBef>
              <a:spcAft>
                <a:spcPts val="0"/>
              </a:spcAft>
              <a:buSzPct val="95000"/>
              <a:buNone/>
            </a:pPr>
            <a:r>
              <a:t/>
            </a:r>
            <a:endParaRPr/>
          </a:p>
          <a:p>
            <a:pPr indent="-274320" lvl="0" marL="274320" rtl="0" algn="l">
              <a:spcBef>
                <a:spcPts val="403"/>
              </a:spcBef>
              <a:spcAft>
                <a:spcPts val="0"/>
              </a:spcAft>
              <a:buSzPct val="95000"/>
              <a:buNone/>
            </a:pPr>
            <a:r>
              <a:t/>
            </a:r>
            <a:endParaRPr/>
          </a:p>
          <a:p>
            <a:pPr indent="-274320" lvl="0" marL="274320" rtl="0" algn="l">
              <a:spcBef>
                <a:spcPts val="403"/>
              </a:spcBef>
              <a:spcAft>
                <a:spcPts val="0"/>
              </a:spcAft>
              <a:buSzPct val="95000"/>
              <a:buNone/>
            </a:pPr>
            <a:r>
              <a:t/>
            </a:r>
            <a:endParaRPr/>
          </a:p>
        </p:txBody>
      </p:sp>
      <p:sp>
        <p:nvSpPr>
          <p:cNvPr id="1041" name="Google Shape;1041;p13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13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1047" name="Google Shape;1047;p13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None/>
            </a:pPr>
            <a:r>
              <a:t/>
            </a:r>
            <a:endParaRPr/>
          </a:p>
          <a:p>
            <a:pPr indent="-274320" lvl="0" marL="274320" rtl="0" algn="l">
              <a:spcBef>
                <a:spcPts val="520"/>
              </a:spcBef>
              <a:spcAft>
                <a:spcPts val="0"/>
              </a:spcAft>
              <a:buSzPts val="2470"/>
              <a:buFont typeface="Noto Sans Symbols"/>
              <a:buChar char="❖"/>
            </a:pPr>
            <a:r>
              <a:rPr i="1" lang="en-US" u="sng"/>
              <a:t>Security System </a:t>
            </a:r>
            <a:r>
              <a:rPr lang="en-US"/>
              <a:t>– A device or multiple devices designed, installed and operated to monitor, detect, observe or communicate about activity that may pose a security threat in a location or locations on a ship or facility.</a:t>
            </a:r>
            <a:endParaRPr/>
          </a:p>
          <a:p>
            <a:pPr indent="-274320" lvl="0" marL="274320" rtl="0" algn="l">
              <a:spcBef>
                <a:spcPts val="520"/>
              </a:spcBef>
              <a:spcAft>
                <a:spcPts val="0"/>
              </a:spcAft>
              <a:buSzPts val="2470"/>
              <a:buFont typeface="Noto Sans Symbols"/>
              <a:buChar char="❖"/>
            </a:pPr>
            <a:r>
              <a:rPr i="1" lang="en-US" u="sng"/>
              <a:t>Sensitive Security Information(SSI) </a:t>
            </a:r>
            <a:r>
              <a:rPr lang="en-US"/>
              <a:t>-  Information within the scope of 49 CFR Part 1520.</a:t>
            </a:r>
            <a:endParaRPr/>
          </a:p>
          <a:p>
            <a:pPr indent="-274320" lvl="0" marL="274320" rtl="0" algn="l">
              <a:spcBef>
                <a:spcPts val="520"/>
              </a:spcBef>
              <a:spcAft>
                <a:spcPts val="0"/>
              </a:spcAft>
              <a:buSzPts val="2470"/>
              <a:buFont typeface="Noto Sans Symbols"/>
              <a:buChar char="❖"/>
            </a:pPr>
            <a:r>
              <a:rPr i="1" lang="en-US" u="sng"/>
              <a:t>SOLAS </a:t>
            </a:r>
            <a:r>
              <a:rPr lang="en-US"/>
              <a:t> - The International Convention for the Safety of Life at Sea Convention, 1974, as amended.</a:t>
            </a:r>
            <a:endParaRPr/>
          </a:p>
          <a:p>
            <a:pPr indent="-117475" lvl="0" marL="274320" rtl="0" algn="l">
              <a:spcBef>
                <a:spcPts val="520"/>
              </a:spcBef>
              <a:spcAft>
                <a:spcPts val="0"/>
              </a:spcAft>
              <a:buSzPts val="2470"/>
              <a:buFont typeface="Noto Sans Symbols"/>
              <a:buNone/>
            </a:pPr>
            <a:r>
              <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p:txBody>
      </p:sp>
      <p:sp>
        <p:nvSpPr>
          <p:cNvPr id="1048" name="Google Shape;1048;p13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13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1054" name="Google Shape;1054;p13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None/>
            </a:pPr>
            <a:r>
              <a:t/>
            </a:r>
            <a:endParaRPr/>
          </a:p>
          <a:p>
            <a:pPr indent="-274320" lvl="0" marL="274320" rtl="0" algn="l">
              <a:spcBef>
                <a:spcPts val="520"/>
              </a:spcBef>
              <a:spcAft>
                <a:spcPts val="0"/>
              </a:spcAft>
              <a:buSzPts val="2470"/>
              <a:buFont typeface="Noto Sans Symbols"/>
              <a:buChar char="❖"/>
            </a:pPr>
            <a:r>
              <a:rPr i="1" lang="en-US" u="sng"/>
              <a:t>Transportation Security Incident </a:t>
            </a:r>
            <a:r>
              <a:rPr lang="en-US"/>
              <a:t>– A security incident resulting in a significant loss of life, environmental damage, transportation, or economic disruption in a particular area.</a:t>
            </a:r>
            <a:endParaRPr/>
          </a:p>
          <a:p>
            <a:pPr indent="-274320" lvl="0" marL="274320" rtl="0" algn="l">
              <a:spcBef>
                <a:spcPts val="520"/>
              </a:spcBef>
              <a:spcAft>
                <a:spcPts val="0"/>
              </a:spcAft>
              <a:buSzPts val="2470"/>
              <a:buFont typeface="Noto Sans Symbols"/>
              <a:buChar char="❖"/>
            </a:pPr>
            <a:r>
              <a:rPr i="1" lang="en-US" u="sng"/>
              <a:t>TWIC  </a:t>
            </a:r>
            <a:r>
              <a:rPr lang="en-US"/>
              <a:t> - Transportation Workers Identification Credential as per 49CFR1572.</a:t>
            </a:r>
            <a:endParaRPr/>
          </a:p>
          <a:p>
            <a:pPr indent="-274320" lvl="0" marL="274320" rtl="0" algn="l">
              <a:spcBef>
                <a:spcPts val="520"/>
              </a:spcBef>
              <a:spcAft>
                <a:spcPts val="0"/>
              </a:spcAft>
              <a:buSzPts val="2470"/>
              <a:buFont typeface="Noto Sans Symbols"/>
              <a:buChar char="❖"/>
            </a:pPr>
            <a:r>
              <a:rPr i="1" lang="en-US" u="sng"/>
              <a:t>Unaccompanied Baggage</a:t>
            </a:r>
            <a:r>
              <a:rPr lang="en-US"/>
              <a:t> – Any Baggage, including personal effects, that are not being brought on board on behalf of a person who is boarding.</a:t>
            </a:r>
            <a:endParaRPr/>
          </a:p>
          <a:p>
            <a:pPr indent="-117475" lvl="0" marL="274320" rtl="0" algn="l">
              <a:spcBef>
                <a:spcPts val="520"/>
              </a:spcBef>
              <a:spcAft>
                <a:spcPts val="0"/>
              </a:spcAft>
              <a:buSzPts val="2470"/>
              <a:buFont typeface="Noto Sans Symbols"/>
              <a:buNone/>
            </a:pPr>
            <a:r>
              <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p:txBody>
      </p:sp>
      <p:sp>
        <p:nvSpPr>
          <p:cNvPr id="1055" name="Google Shape;1055;p13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sp>
        <p:nvSpPr>
          <p:cNvPr id="1060" name="Google Shape;1060;p13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1061" name="Google Shape;1061;p13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95000"/>
              <a:buNone/>
            </a:pPr>
            <a:r>
              <a:t/>
            </a:r>
            <a:endParaRPr/>
          </a:p>
          <a:p>
            <a:pPr indent="-274320" lvl="0" marL="274320" rtl="0" algn="l">
              <a:spcBef>
                <a:spcPts val="481"/>
              </a:spcBef>
              <a:spcAft>
                <a:spcPts val="0"/>
              </a:spcAft>
              <a:buSzPct val="95000"/>
              <a:buFont typeface="Noto Sans Symbols"/>
              <a:buChar char="❖"/>
            </a:pPr>
            <a:r>
              <a:rPr i="1" lang="en-US" u="sng"/>
              <a:t>Ship to Facility Interface</a:t>
            </a:r>
            <a:r>
              <a:rPr lang="en-US"/>
              <a:t>– The interaction that occurs when a ship is directly and immediately affected by actions involving the movement of persons, cargo, ship stores, or the provisions of the facility services to or from the ship.</a:t>
            </a:r>
            <a:endParaRPr/>
          </a:p>
          <a:p>
            <a:pPr indent="-274320" lvl="0" marL="274320" rtl="0" algn="l">
              <a:spcBef>
                <a:spcPts val="481"/>
              </a:spcBef>
              <a:spcAft>
                <a:spcPts val="0"/>
              </a:spcAft>
              <a:buSzPct val="95000"/>
              <a:buFont typeface="Noto Sans Symbols"/>
              <a:buChar char="❖"/>
            </a:pPr>
            <a:r>
              <a:rPr i="1" lang="en-US" u="sng"/>
              <a:t>Ship to Port Interface </a:t>
            </a:r>
            <a:r>
              <a:rPr lang="en-US"/>
              <a:t> - The interaction that occurs when a chip is directly and immediately affected by the movement of persons, cargo, ship stores, or the provisions of port services to or from the ship .</a:t>
            </a:r>
            <a:endParaRPr/>
          </a:p>
          <a:p>
            <a:pPr indent="-274320" lvl="0" marL="274320" rtl="0" algn="l">
              <a:spcBef>
                <a:spcPts val="481"/>
              </a:spcBef>
              <a:spcAft>
                <a:spcPts val="0"/>
              </a:spcAft>
              <a:buSzPct val="95000"/>
              <a:buFont typeface="Noto Sans Symbols"/>
              <a:buChar char="❖"/>
            </a:pPr>
            <a:r>
              <a:rPr i="1" lang="en-US" u="sng"/>
              <a:t>Unaccompanied Baggage</a:t>
            </a:r>
            <a:r>
              <a:rPr lang="en-US"/>
              <a:t> – Any Baggage, including personal effects, that are not being brought on board on behalf of a person who is boarding.</a:t>
            </a:r>
            <a:endParaRPr/>
          </a:p>
          <a:p>
            <a:pPr indent="-129238" lvl="0" marL="274320" rtl="0" algn="l">
              <a:spcBef>
                <a:spcPts val="481"/>
              </a:spcBef>
              <a:spcAft>
                <a:spcPts val="0"/>
              </a:spcAft>
              <a:buSzPct val="95000"/>
              <a:buFont typeface="Noto Sans Symbols"/>
              <a:buNone/>
            </a:pPr>
            <a:r>
              <a:t/>
            </a:r>
            <a:endParaRPr/>
          </a:p>
          <a:p>
            <a:pPr indent="-274320" lvl="0" marL="274320" rtl="0" algn="l">
              <a:spcBef>
                <a:spcPts val="481"/>
              </a:spcBef>
              <a:spcAft>
                <a:spcPts val="0"/>
              </a:spcAft>
              <a:buSzPct val="95000"/>
              <a:buNone/>
            </a:pPr>
            <a:r>
              <a:t/>
            </a:r>
            <a:endParaRPr/>
          </a:p>
          <a:p>
            <a:pPr indent="-274320" lvl="0" marL="274320" rtl="0" algn="l">
              <a:spcBef>
                <a:spcPts val="481"/>
              </a:spcBef>
              <a:spcAft>
                <a:spcPts val="0"/>
              </a:spcAft>
              <a:buSzPct val="95000"/>
              <a:buNone/>
            </a:pPr>
            <a:r>
              <a:t/>
            </a:r>
            <a:endParaRPr/>
          </a:p>
          <a:p>
            <a:pPr indent="-274320" lvl="0" marL="274320" rtl="0" algn="l">
              <a:spcBef>
                <a:spcPts val="481"/>
              </a:spcBef>
              <a:spcAft>
                <a:spcPts val="0"/>
              </a:spcAft>
              <a:buSzPct val="95000"/>
              <a:buNone/>
            </a:pPr>
            <a:r>
              <a:t/>
            </a:r>
            <a:endParaRPr/>
          </a:p>
        </p:txBody>
      </p:sp>
      <p:sp>
        <p:nvSpPr>
          <p:cNvPr id="1062" name="Google Shape;1062;p13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6" name="Shape 1066"/>
        <p:cNvGrpSpPr/>
        <p:nvPr/>
      </p:nvGrpSpPr>
      <p:grpSpPr>
        <a:xfrm>
          <a:off x="0" y="0"/>
          <a:ext cx="0" cy="0"/>
          <a:chOff x="0" y="0"/>
          <a:chExt cx="0" cy="0"/>
        </a:xfrm>
      </p:grpSpPr>
      <p:sp>
        <p:nvSpPr>
          <p:cNvPr id="1067" name="Google Shape;1067;p13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US"/>
              <a:t>FSP Definitions</a:t>
            </a:r>
            <a:endParaRPr/>
          </a:p>
        </p:txBody>
      </p:sp>
      <p:sp>
        <p:nvSpPr>
          <p:cNvPr id="1068" name="Google Shape;1068;p13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470"/>
              <a:buNone/>
            </a:pPr>
            <a:r>
              <a:t/>
            </a:r>
            <a:endParaRPr/>
          </a:p>
          <a:p>
            <a:pPr indent="-274320" lvl="0" marL="274320" rtl="0" algn="l">
              <a:spcBef>
                <a:spcPts val="520"/>
              </a:spcBef>
              <a:spcAft>
                <a:spcPts val="0"/>
              </a:spcAft>
              <a:buSzPts val="2470"/>
              <a:buFont typeface="Noto Sans Symbols"/>
              <a:buChar char="❖"/>
            </a:pPr>
            <a:r>
              <a:rPr i="1" lang="en-US" u="sng"/>
              <a:t>Ship Stores </a:t>
            </a:r>
            <a:r>
              <a:rPr lang="en-US"/>
              <a:t>– Materials that are on board a ship for the upkeep, maintenance, safety, comfort of the ships crew/passengers, or the operations of navigation of the ship</a:t>
            </a:r>
            <a:endParaRPr/>
          </a:p>
          <a:p>
            <a:pPr indent="-274320" lvl="0" marL="274320" rtl="0" algn="l">
              <a:spcBef>
                <a:spcPts val="520"/>
              </a:spcBef>
              <a:spcAft>
                <a:spcPts val="0"/>
              </a:spcAft>
              <a:buSzPts val="2470"/>
              <a:buFont typeface="Noto Sans Symbols"/>
              <a:buChar char="❖"/>
            </a:pPr>
            <a:r>
              <a:rPr i="1" lang="en-US" u="sng"/>
              <a:t>Waters subject to the jurisdiction of the U.S </a:t>
            </a:r>
            <a:r>
              <a:rPr lang="en-US"/>
              <a:t>– 33CFR Subchapter H, includes all waters described in Chapter 2.36(a) of 33CFR Chapter I. The Exclusive Economic Zone, in respect to the living and nonliving resources therein and in respect to facilities located on the OCS of the U.S.</a:t>
            </a:r>
            <a:endParaRPr/>
          </a:p>
          <a:p>
            <a:pPr indent="-117475" lvl="0" marL="274320" rtl="0" algn="l">
              <a:spcBef>
                <a:spcPts val="520"/>
              </a:spcBef>
              <a:spcAft>
                <a:spcPts val="0"/>
              </a:spcAft>
              <a:buSzPts val="2470"/>
              <a:buFont typeface="Noto Sans Symbols"/>
              <a:buNone/>
            </a:pPr>
            <a:r>
              <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a:p>
            <a:pPr indent="-274320" lvl="0" marL="274320" rtl="0" algn="l">
              <a:spcBef>
                <a:spcPts val="520"/>
              </a:spcBef>
              <a:spcAft>
                <a:spcPts val="0"/>
              </a:spcAft>
              <a:buSzPts val="2470"/>
              <a:buNone/>
            </a:pPr>
            <a:r>
              <a:t/>
            </a:r>
            <a:endParaRPr/>
          </a:p>
        </p:txBody>
      </p:sp>
      <p:sp>
        <p:nvSpPr>
          <p:cNvPr id="1069" name="Google Shape;1069;p13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